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9" r:id="rId6"/>
    <p:sldId id="262" r:id="rId7"/>
    <p:sldId id="260" r:id="rId8"/>
    <p:sldId id="261" r:id="rId9"/>
    <p:sldId id="263" r:id="rId10"/>
    <p:sldId id="264" r:id="rId11"/>
    <p:sldId id="266" r:id="rId12"/>
    <p:sldId id="267" r:id="rId13"/>
    <p:sldId id="269" r:id="rId14"/>
    <p:sldId id="270" r:id="rId15"/>
    <p:sldId id="271" r:id="rId16"/>
    <p:sldId id="272" r:id="rId17"/>
    <p:sldId id="278" r:id="rId18"/>
    <p:sldId id="274" r:id="rId19"/>
    <p:sldId id="279" r:id="rId20"/>
    <p:sldId id="280" r:id="rId21"/>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068" autoAdjust="0"/>
    <p:restoredTop sz="96187" autoAdjust="0"/>
  </p:normalViewPr>
  <p:slideViewPr>
    <p:cSldViewPr snapToGrid="0" showGuides="1">
      <p:cViewPr varScale="1">
        <p:scale>
          <a:sx n="85" d="100"/>
          <a:sy n="85" d="100"/>
        </p:scale>
        <p:origin x="-1589" y="-7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a:p>
        </p:txBody>
      </p:sp>
    </p:spTree>
    <p:extLst>
      <p:ext uri="{BB962C8B-B14F-4D97-AF65-F5344CB8AC3E}">
        <p14:creationId xmlns=""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B.1.6 </a:t>
            </a:r>
            <a:r>
              <a:rPr lang="en-US" sz="2200" dirty="0"/>
              <a:t>– </a:t>
            </a:r>
            <a:r>
              <a:rPr lang="en-US" dirty="0"/>
              <a:t>Embodied Non-Renewable Primary Energy</a:t>
            </a:r>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077256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4" cstate="print">
            <a:extLst>
              <a:ext uri="{28A0092B-C50C-407E-A947-70E740481C1C}">
                <a14:useLocalDpi xmlns=""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9" name="Slide Number Placeholder 4"/>
          <p:cNvSpPr>
            <a:spLocks noGrp="1"/>
          </p:cNvSpPr>
          <p:nvPr>
            <p:ph type="sldNum" sz="quarter" idx="4"/>
          </p:nvPr>
        </p:nvSpPr>
        <p:spPr>
          <a:xfrm>
            <a:off x="7086600" y="6552000"/>
            <a:ext cx="2057400" cy="306000"/>
          </a:xfrm>
          <a:prstGeom prst="rect">
            <a:avLst/>
          </a:prstGeom>
        </p:spPr>
        <p:txBody>
          <a:bodyPr vert="horz" lIns="91440" tIns="45720" rIns="91440" bIns="45720" rtlCol="0" anchor="ctr"/>
          <a:lstStyle>
            <a:lvl1pPr algn="r">
              <a:defRPr sz="1100">
                <a:solidFill>
                  <a:schemeClr val="bg1"/>
                </a:solidFill>
                <a:latin typeface="Arial Narrow" panose="020B0606020202030204" pitchFamily="34" charset="0"/>
              </a:defRPr>
            </a:lvl1pPr>
          </a:lstStyle>
          <a:p>
            <a:fld id="{5D41A87E-14F5-4A54-8DA9-7774D8D5E7E0}" type="slidenum">
              <a:rPr lang="el-GR" smtClean="0"/>
              <a:pPr/>
              <a:t>‹N°›</a:t>
            </a:fld>
            <a:endParaRPr lang="el-GR" dirty="0"/>
          </a:p>
        </p:txBody>
      </p:sp>
    </p:spTree>
    <p:extLst>
      <p:ext uri="{BB962C8B-B14F-4D97-AF65-F5344CB8AC3E}">
        <p14:creationId xmlns=""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118585" y="2713339"/>
            <a:ext cx="4650639"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dirty="0"/>
              <a:t>Calcul des critères </a:t>
            </a:r>
            <a:endParaRPr lang="fr" dirty="0" smtClean="0"/>
          </a:p>
          <a:p>
            <a:pPr marL="0" indent="0">
              <a:buNone/>
            </a:pPr>
            <a:r>
              <a:rPr lang="fr" dirty="0" smtClean="0"/>
              <a:t>d'évaluation</a:t>
            </a:r>
            <a:r>
              <a:rPr lang="it-IT" dirty="0" smtClean="0"/>
              <a:t> </a:t>
            </a:r>
            <a:r>
              <a:rPr lang="fr" sz="3200" dirty="0" smtClean="0"/>
              <a:t>de</a:t>
            </a:r>
            <a:r>
              <a:rPr lang="fr" dirty="0"/>
              <a:t> </a:t>
            </a:r>
            <a:r>
              <a:rPr lang="fr" sz="3200" dirty="0" smtClean="0"/>
              <a:t>SBTool </a:t>
            </a:r>
          </a:p>
          <a:p>
            <a:pPr marL="0" indent="0">
              <a:buNone/>
            </a:pPr>
            <a:r>
              <a:rPr lang="fr" sz="3200" dirty="0" smtClean="0"/>
              <a:t>Échelle </a:t>
            </a:r>
            <a:r>
              <a:rPr lang="fr" sz="3200" dirty="0"/>
              <a:t>du bâtiment</a:t>
            </a:r>
          </a:p>
        </p:txBody>
      </p:sp>
      <p:grpSp>
        <p:nvGrpSpPr>
          <p:cNvPr id="2" name="Groupe 1">
            <a:extLst>
              <a:ext uri="{FF2B5EF4-FFF2-40B4-BE49-F238E27FC236}">
                <a16:creationId xmlns="" xmlns:a16="http://schemas.microsoft.com/office/drawing/2014/main" id="{1C026574-05D5-757C-9903-0A54417026EA}"/>
              </a:ext>
            </a:extLst>
          </p:cNvPr>
          <p:cNvGrpSpPr/>
          <p:nvPr/>
        </p:nvGrpSpPr>
        <p:grpSpPr>
          <a:xfrm>
            <a:off x="0" y="6264473"/>
            <a:ext cx="9144000" cy="593527"/>
            <a:chOff x="0" y="6264473"/>
            <a:chExt cx="9144000" cy="593527"/>
          </a:xfrm>
        </p:grpSpPr>
        <p:sp>
          <p:nvSpPr>
            <p:cNvPr id="4" name="Rectangle 3">
              <a:extLst>
                <a:ext uri="{FF2B5EF4-FFF2-40B4-BE49-F238E27FC236}">
                  <a16:creationId xmlns="" xmlns:a16="http://schemas.microsoft.com/office/drawing/2014/main" id="{AD1B0770-5D09-E986-3430-0F8845D18F6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5" name="ZoneTexte 4">
              <a:extLst>
                <a:ext uri="{FF2B5EF4-FFF2-40B4-BE49-F238E27FC236}">
                  <a16:creationId xmlns="" xmlns:a16="http://schemas.microsoft.com/office/drawing/2014/main" id="{CE51CA75-260C-3384-07BA-1B06D4F73D01}"/>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99744"/>
            <a:ext cx="8418576" cy="4752569"/>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RÉFÉRENCES et NORMES</a:t>
            </a:r>
          </a:p>
          <a:p>
            <a:pPr marL="0" indent="0">
              <a:buNone/>
            </a:pPr>
            <a:endParaRPr lang="en-US" sz="2400" b="1" u="sng" dirty="0">
              <a:latin typeface="Calibri" panose="020F0502020204030204" pitchFamily="34" charset="0"/>
            </a:endParaRPr>
          </a:p>
          <a:p>
            <a:pPr marL="0" indent="0">
              <a:buNone/>
            </a:pPr>
            <a:r>
              <a:rPr lang="fr" sz="2200" b="1" dirty="0"/>
              <a:t>ISO 14040/44 </a:t>
            </a:r>
            <a:r>
              <a:rPr lang="fr" sz="2200" dirty="0"/>
              <a:t>, EN 15804 (Durabilité des ouvrages de construction. Déclarations environnementales de produits. Règles fondamentales pour la catégorie de produits de construction )</a:t>
            </a:r>
          </a:p>
          <a:p>
            <a:pPr marL="0" indent="0">
              <a:buNone/>
            </a:pPr>
            <a:endParaRPr lang="en-US" sz="2200" b="1" dirty="0"/>
          </a:p>
          <a:p>
            <a:pPr marL="0" indent="0">
              <a:buNone/>
            </a:pPr>
            <a:r>
              <a:rPr lang="fr" sz="2200" b="1" dirty="0"/>
              <a:t>EN 15978 </a:t>
            </a:r>
            <a:r>
              <a:rPr lang="fr" sz="2200" dirty="0"/>
              <a:t>"Durabilité des ouvrages de construction - Évaluation de la performance environnementale des bâtiments - Méthode de calcul"</a:t>
            </a: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10</a:t>
            </a:fld>
            <a:endParaRPr lang="en-US"/>
          </a:p>
        </p:txBody>
      </p:sp>
      <p:sp>
        <p:nvSpPr>
          <p:cNvPr id="6" name="Titolo 1">
            <a:extLst>
              <a:ext uri="{FF2B5EF4-FFF2-40B4-BE49-F238E27FC236}">
                <a16:creationId xmlns="" xmlns:a16="http://schemas.microsoft.com/office/drawing/2014/main" id="{84180256-F59B-05BB-7ECD-89D0F867EEE1}"/>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7" name="Groupe 6">
            <a:extLst>
              <a:ext uri="{FF2B5EF4-FFF2-40B4-BE49-F238E27FC236}">
                <a16:creationId xmlns="" xmlns:a16="http://schemas.microsoft.com/office/drawing/2014/main" id="{65B1BD2E-5B47-7C92-0346-B75D8F481616}"/>
              </a:ext>
            </a:extLst>
          </p:cNvPr>
          <p:cNvGrpSpPr/>
          <p:nvPr/>
        </p:nvGrpSpPr>
        <p:grpSpPr>
          <a:xfrm>
            <a:off x="0" y="5928255"/>
            <a:ext cx="9144000" cy="939270"/>
            <a:chOff x="0" y="5918730"/>
            <a:chExt cx="9144000" cy="939270"/>
          </a:xfrm>
        </p:grpSpPr>
        <p:pic>
          <p:nvPicPr>
            <p:cNvPr id="8" name="Image 7">
              <a:extLst>
                <a:ext uri="{FF2B5EF4-FFF2-40B4-BE49-F238E27FC236}">
                  <a16:creationId xmlns="" xmlns:a16="http://schemas.microsoft.com/office/drawing/2014/main" id="{0F43E195-B084-54D6-91FE-1E3C762E967C}"/>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8BDFD186-FE23-5260-EA73-B9B5003A927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86FDD8A1-D17F-7F0C-52D2-62BD2562FB1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219404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pPr/>
              <a:t>11</a:t>
            </a:fld>
            <a:endParaRPr lang="en-US"/>
          </a:p>
        </p:txBody>
      </p:sp>
      <p:sp>
        <p:nvSpPr>
          <p:cNvPr id="6" name="Titolo 1">
            <a:extLst>
              <a:ext uri="{FF2B5EF4-FFF2-40B4-BE49-F238E27FC236}">
                <a16:creationId xmlns="" xmlns:a16="http://schemas.microsoft.com/office/drawing/2014/main" id="{163223DA-6094-6D48-6ADD-A85F89CB6986}"/>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7" name="Groupe 6">
            <a:extLst>
              <a:ext uri="{FF2B5EF4-FFF2-40B4-BE49-F238E27FC236}">
                <a16:creationId xmlns="" xmlns:a16="http://schemas.microsoft.com/office/drawing/2014/main" id="{B83CED6F-4281-7EF5-54C6-360F0CFC265F}"/>
              </a:ext>
            </a:extLst>
          </p:cNvPr>
          <p:cNvGrpSpPr/>
          <p:nvPr/>
        </p:nvGrpSpPr>
        <p:grpSpPr>
          <a:xfrm>
            <a:off x="0" y="5928255"/>
            <a:ext cx="9144000" cy="939270"/>
            <a:chOff x="0" y="5918730"/>
            <a:chExt cx="9144000" cy="939270"/>
          </a:xfrm>
        </p:grpSpPr>
        <p:pic>
          <p:nvPicPr>
            <p:cNvPr id="9" name="Image 8">
              <a:extLst>
                <a:ext uri="{FF2B5EF4-FFF2-40B4-BE49-F238E27FC236}">
                  <a16:creationId xmlns="" xmlns:a16="http://schemas.microsoft.com/office/drawing/2014/main" id="{D57744D9-41E7-D083-B493-5673F219C042}"/>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333B6F2D-AA4D-D100-5BDB-E21598D8270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F99A78FA-1B7C-94B9-24EE-3736034A8D39}"/>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4003746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e 12">
            <a:extLst>
              <a:ext uri="{FF2B5EF4-FFF2-40B4-BE49-F238E27FC236}">
                <a16:creationId xmlns="" xmlns:a16="http://schemas.microsoft.com/office/drawing/2014/main" id="{1237DD0A-1181-D9CF-FE73-48AD866E89A4}"/>
              </a:ext>
            </a:extLst>
          </p:cNvPr>
          <p:cNvGrpSpPr/>
          <p:nvPr/>
        </p:nvGrpSpPr>
        <p:grpSpPr>
          <a:xfrm>
            <a:off x="0" y="5928255"/>
            <a:ext cx="9144000" cy="939270"/>
            <a:chOff x="0" y="5918730"/>
            <a:chExt cx="9144000" cy="939270"/>
          </a:xfrm>
        </p:grpSpPr>
        <p:pic>
          <p:nvPicPr>
            <p:cNvPr id="14" name="Image 13">
              <a:extLst>
                <a:ext uri="{FF2B5EF4-FFF2-40B4-BE49-F238E27FC236}">
                  <a16:creationId xmlns="" xmlns:a16="http://schemas.microsoft.com/office/drawing/2014/main" id="{82DFD14D-F212-0EDD-C328-6FA49AD3E138}"/>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5" name="ZoneTexte 14">
              <a:extLst>
                <a:ext uri="{FF2B5EF4-FFF2-40B4-BE49-F238E27FC236}">
                  <a16:creationId xmlns="" xmlns:a16="http://schemas.microsoft.com/office/drawing/2014/main" id="{4BFDCD37-3256-CADB-0EBB-3935BBFE3FF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6" name="Rectangle 15">
              <a:extLst>
                <a:ext uri="{FF2B5EF4-FFF2-40B4-BE49-F238E27FC236}">
                  <a16:creationId xmlns="" xmlns:a16="http://schemas.microsoft.com/office/drawing/2014/main" id="{11981A46-EC53-E54B-070D-F60078FD15B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pPr/>
              <a:t>12</a:t>
            </a:fld>
            <a:endParaRPr lang="en-US"/>
          </a:p>
        </p:txBody>
      </p:sp>
      <p:graphicFrame>
        <p:nvGraphicFramePr>
          <p:cNvPr id="2" name="Table 1">
            <a:extLst>
              <a:ext uri="{FF2B5EF4-FFF2-40B4-BE49-F238E27FC236}">
                <a16:creationId xmlns="" xmlns:a16="http://schemas.microsoft.com/office/drawing/2014/main" id="{1142A437-3B1B-D14A-96F4-A3597E460683}"/>
              </a:ext>
            </a:extLst>
          </p:cNvPr>
          <p:cNvGraphicFramePr>
            <a:graphicFrameLocks noGrp="1"/>
          </p:cNvGraphicFramePr>
          <p:nvPr>
            <p:extLst>
              <p:ext uri="{D42A27DB-BD31-4B8C-83A1-F6EECF244321}">
                <p14:modId xmlns="" xmlns:p14="http://schemas.microsoft.com/office/powerpoint/2010/main" val="4235371375"/>
              </p:ext>
            </p:extLst>
          </p:nvPr>
        </p:nvGraphicFramePr>
        <p:xfrm>
          <a:off x="1115460" y="2272233"/>
          <a:ext cx="6140784" cy="3435483"/>
        </p:xfrm>
        <a:graphic>
          <a:graphicData uri="http://schemas.openxmlformats.org/drawingml/2006/table">
            <a:tbl>
              <a:tblPr/>
              <a:tblGrid>
                <a:gridCol w="1691350">
                  <a:extLst>
                    <a:ext uri="{9D8B030D-6E8A-4147-A177-3AD203B41FA5}">
                      <a16:colId xmlns="" xmlns:a16="http://schemas.microsoft.com/office/drawing/2014/main" val="1327168404"/>
                    </a:ext>
                  </a:extLst>
                </a:gridCol>
                <a:gridCol w="1379042">
                  <a:extLst>
                    <a:ext uri="{9D8B030D-6E8A-4147-A177-3AD203B41FA5}">
                      <a16:colId xmlns="" xmlns:a16="http://schemas.microsoft.com/office/drawing/2014/main" val="1688294659"/>
                    </a:ext>
                  </a:extLst>
                </a:gridCol>
                <a:gridCol w="1535196">
                  <a:extLst>
                    <a:ext uri="{9D8B030D-6E8A-4147-A177-3AD203B41FA5}">
                      <a16:colId xmlns="" xmlns:a16="http://schemas.microsoft.com/office/drawing/2014/main" val="2169601708"/>
                    </a:ext>
                  </a:extLst>
                </a:gridCol>
                <a:gridCol w="1535196">
                  <a:extLst>
                    <a:ext uri="{9D8B030D-6E8A-4147-A177-3AD203B41FA5}">
                      <a16:colId xmlns="" xmlns:a16="http://schemas.microsoft.com/office/drawing/2014/main" val="2872432096"/>
                    </a:ext>
                  </a:extLst>
                </a:gridCol>
              </a:tblGrid>
              <a:tr h="794821">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200" b="1" dirty="0">
                          <a:solidFill>
                            <a:srgbClr val="4D4D4D"/>
                          </a:solidFill>
                          <a:effectLst/>
                        </a:rPr>
                        <a:t>DE MATÉRIEL (Composants principaux)</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200" b="1" dirty="0">
                          <a:solidFill>
                            <a:srgbClr val="4D4D4D"/>
                          </a:solidFill>
                          <a:effectLst/>
                        </a:rPr>
                        <a:t>POIDS APPROXIMATIF (kg)</a:t>
                      </a:r>
                      <a:endParaRPr lang="en-US" sz="1200" b="1" dirty="0">
                        <a:solidFill>
                          <a:srgbClr val="4D4D4D"/>
                        </a:solidFill>
                        <a:effectLst/>
                      </a:endParaRPr>
                    </a:p>
                    <a:p>
                      <a:pPr algn="ctr" fontAlgn="t"/>
                      <a:r>
                        <a:rPr lang="fr" sz="1200" b="1" dirty="0">
                          <a:solidFill>
                            <a:srgbClr val="4D4D4D"/>
                          </a:solidFill>
                          <a:effectLst/>
                        </a:rPr>
                        <a:t>De </a:t>
                      </a:r>
                      <a:r>
                        <a:rPr lang="fr" sz="1200" b="1" dirty="0" err="1">
                          <a:solidFill>
                            <a:srgbClr val="4D4D4D"/>
                          </a:solidFill>
                          <a:effectLst/>
                        </a:rPr>
                        <a:t>BoQ</a:t>
                      </a:r>
                      <a:endParaRPr lang="en-US" sz="12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200" b="1" dirty="0">
                          <a:solidFill>
                            <a:srgbClr val="4D4D4D"/>
                          </a:solidFill>
                          <a:effectLst/>
                        </a:rPr>
                        <a:t>ÉNERGIE INCORPOREE </a:t>
                      </a:r>
                      <a:r>
                        <a:rPr lang="en-US" sz="1200" b="1" dirty="0">
                          <a:solidFill>
                            <a:srgbClr val="4D4D4D"/>
                          </a:solidFill>
                          <a:effectLst/>
                        </a:rPr>
                        <a:t/>
                      </a:r>
                      <a:br>
                        <a:rPr lang="en-US" sz="1200" b="1" dirty="0">
                          <a:solidFill>
                            <a:srgbClr val="4D4D4D"/>
                          </a:solidFill>
                          <a:effectLst/>
                        </a:rPr>
                      </a:br>
                      <a:r>
                        <a:rPr lang="fr" sz="1200" b="1" dirty="0">
                          <a:solidFill>
                            <a:srgbClr val="4D4D4D"/>
                          </a:solidFill>
                          <a:effectLst/>
                        </a:rPr>
                        <a:t>( MJ/kg) </a:t>
                      </a:r>
                      <a:r>
                        <a:rPr lang="en-US" sz="1200" b="1" dirty="0">
                          <a:solidFill>
                            <a:srgbClr val="4D4D4D"/>
                          </a:solidFill>
                          <a:effectLst/>
                        </a:rPr>
                        <a:t/>
                      </a:r>
                      <a:br>
                        <a:rPr lang="en-US" sz="1200" b="1" dirty="0">
                          <a:solidFill>
                            <a:srgbClr val="4D4D4D"/>
                          </a:solidFill>
                          <a:effectLst/>
                        </a:rPr>
                      </a:br>
                      <a:r>
                        <a:rPr lang="fr" sz="1200" b="1" dirty="0">
                          <a:solidFill>
                            <a:srgbClr val="4D4D4D"/>
                          </a:solidFill>
                          <a:effectLst/>
                        </a:rPr>
                        <a:t>De la nomenclature</a:t>
                      </a:r>
                      <a:endParaRPr lang="en-US" sz="12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200" b="1" dirty="0">
                          <a:solidFill>
                            <a:srgbClr val="4D4D4D"/>
                          </a:solidFill>
                          <a:effectLst/>
                        </a:rPr>
                        <a:t>INCCORPOREE (MJ)</a:t>
                      </a:r>
                      <a:endParaRPr lang="en-US" sz="12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614431746"/>
                  </a:ext>
                </a:extLst>
              </a:tr>
              <a:tr h="298813">
                <a:tc gridSpan="4">
                  <a:txBody>
                    <a:bodyPr/>
                    <a:lstStyle/>
                    <a:p>
                      <a:pPr algn="ctr" fontAlgn="t"/>
                      <a:r>
                        <a:rPr lang="fr" sz="1200" b="1">
                          <a:solidFill>
                            <a:srgbClr val="4D4D4D"/>
                          </a:solidFill>
                          <a:effectLst/>
                        </a:rPr>
                        <a:t>Sols - béton</a:t>
                      </a:r>
                      <a:endParaRPr lang="en-US" sz="120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532536394"/>
                  </a:ext>
                </a:extLst>
              </a:tr>
              <a:tr h="650291">
                <a:tc>
                  <a:txBody>
                    <a:bodyPr/>
                    <a:lstStyle/>
                    <a:p>
                      <a:pPr algn="ctr" fontAlgn="t"/>
                      <a:r>
                        <a:rPr lang="fr" sz="1200" dirty="0">
                          <a:solidFill>
                            <a:srgbClr val="4D4D4D"/>
                          </a:solidFill>
                          <a:effectLst/>
                        </a:rPr>
                        <a:t>17,5 </a:t>
                      </a:r>
                      <a:r>
                        <a:rPr lang="fr" sz="1200" dirty="0" err="1">
                          <a:solidFill>
                            <a:srgbClr val="4D4D4D"/>
                          </a:solidFill>
                          <a:effectLst/>
                        </a:rPr>
                        <a:t>Mpa </a:t>
                      </a:r>
                      <a:r>
                        <a:rPr lang="fr" sz="1200" dirty="0">
                          <a:solidFill>
                            <a:srgbClr val="4D4D4D"/>
                          </a:solidFill>
                          <a:effectLst/>
                        </a:rPr>
                        <a:t>en dalle de plancher avec bardage allégé</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53 184</a:t>
                      </a:r>
                      <a:endParaRPr lang="en-US" sz="1200" dirty="0">
                        <a:solidFill>
                          <a:srgbClr val="4D4D4D"/>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1.0</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53 184</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69503513"/>
                  </a:ext>
                </a:extLst>
              </a:tr>
              <a:tr h="458685">
                <a:tc>
                  <a:txBody>
                    <a:bodyPr/>
                    <a:lstStyle/>
                    <a:p>
                      <a:pPr algn="ctr" fontAlgn="t"/>
                      <a:r>
                        <a:rPr lang="fr" sz="1200" dirty="0">
                          <a:solidFill>
                            <a:srgbClr val="4D4D4D"/>
                          </a:solidFill>
                          <a:effectLst/>
                        </a:rPr>
                        <a:t>Fondation en maçonnerie de béton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1 312</a:t>
                      </a:r>
                      <a:endParaRPr lang="en-US" sz="1200" dirty="0">
                        <a:solidFill>
                          <a:srgbClr val="4D4D4D"/>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a:solidFill>
                            <a:srgbClr val="4D4D4D"/>
                          </a:solidFill>
                          <a:effectLst/>
                        </a:rPr>
                        <a:t>0,94</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1 233</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12187958"/>
                  </a:ext>
                </a:extLst>
              </a:tr>
              <a:tr h="626754">
                <a:tc>
                  <a:txBody>
                    <a:bodyPr/>
                    <a:lstStyle/>
                    <a:p>
                      <a:pPr algn="ctr" fontAlgn="t"/>
                      <a:r>
                        <a:rPr lang="fr" sz="1200" dirty="0">
                          <a:solidFill>
                            <a:srgbClr val="4D4D4D"/>
                          </a:solidFill>
                          <a:effectLst/>
                        </a:rPr>
                        <a:t>Acier d'armature pour dalle sur sol et fondation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a:solidFill>
                            <a:srgbClr val="4D4D4D"/>
                          </a:solidFill>
                          <a:effectLst/>
                        </a:rPr>
                        <a:t>789</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a:solidFill>
                            <a:srgbClr val="4D4D4D"/>
                          </a:solidFill>
                          <a:effectLst/>
                        </a:rPr>
                        <a:t>8.9</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7 022</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51006424"/>
                  </a:ext>
                </a:extLst>
              </a:tr>
              <a:tr h="346685">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200" dirty="0">
                          <a:solidFill>
                            <a:schemeClr val="tx1"/>
                          </a:solidFill>
                          <a:effectLst/>
                        </a:rPr>
                        <a:t>Sol en vinyl</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2 049</a:t>
                      </a:r>
                      <a:endParaRPr lang="en-US" sz="12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8.0</a:t>
                      </a:r>
                      <a:endParaRPr lang="en-US" sz="12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dirty="0">
                          <a:solidFill>
                            <a:srgbClr val="4D4D4D"/>
                          </a:solidFill>
                          <a:effectLst/>
                        </a:rPr>
                        <a:t>16 392</a:t>
                      </a:r>
                      <a:endParaRPr lang="en-US" sz="12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620313677"/>
                  </a:ext>
                </a:extLst>
              </a:tr>
            </a:tbl>
          </a:graphicData>
        </a:graphic>
      </p:graphicFrame>
      <p:sp>
        <p:nvSpPr>
          <p:cNvPr id="4" name="Rectangle 1">
            <a:extLst>
              <a:ext uri="{FF2B5EF4-FFF2-40B4-BE49-F238E27FC236}">
                <a16:creationId xmlns=""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2041400"/>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pSp>
        <p:nvGrpSpPr>
          <p:cNvPr id="9" name="Group 8"/>
          <p:cNvGrpSpPr/>
          <p:nvPr/>
        </p:nvGrpSpPr>
        <p:grpSpPr>
          <a:xfrm>
            <a:off x="314960" y="771413"/>
            <a:ext cx="8514080" cy="1071690"/>
            <a:chOff x="314960" y="4405248"/>
            <a:chExt cx="8514080" cy="1004927"/>
          </a:xfrm>
        </p:grpSpPr>
        <p:sp>
          <p:nvSpPr>
            <p:cNvPr id="11"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600" b="1" dirty="0"/>
                <a:t>                   Calculer l'énergie grise primaire non renouvelable par surface utile intérieure d' une maison unifamiliale de 195 m </a:t>
              </a:r>
              <a:r>
                <a:rPr lang="fr" sz="1600" b="1" baseline="30000" dirty="0"/>
                <a:t>2</a:t>
              </a:r>
              <a:endParaRPr lang="en-GB" sz="1600" b="1" baseline="30000" dirty="0"/>
            </a:p>
          </p:txBody>
        </p:sp>
        <p:pic>
          <p:nvPicPr>
            <p:cNvPr id="1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1895" y="4405248"/>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8" name="Titolo 1">
            <a:extLst>
              <a:ext uri="{FF2B5EF4-FFF2-40B4-BE49-F238E27FC236}">
                <a16:creationId xmlns="" xmlns:a16="http://schemas.microsoft.com/office/drawing/2014/main" id="{8EB056D8-8FF4-13FF-1347-D81C75C98760}"/>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spTree>
    <p:extLst>
      <p:ext uri="{BB962C8B-B14F-4D97-AF65-F5344CB8AC3E}">
        <p14:creationId xmlns="" xmlns:p14="http://schemas.microsoft.com/office/powerpoint/2010/main" val="788777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pPr/>
              <a:t>13</a:t>
            </a:fld>
            <a:endParaRPr lang="en-US"/>
          </a:p>
        </p:txBody>
      </p:sp>
      <p:graphicFrame>
        <p:nvGraphicFramePr>
          <p:cNvPr id="2" name="Table 1">
            <a:extLst>
              <a:ext uri="{FF2B5EF4-FFF2-40B4-BE49-F238E27FC236}">
                <a16:creationId xmlns="" xmlns:a16="http://schemas.microsoft.com/office/drawing/2014/main" id="{1142A437-3B1B-D14A-96F4-A3597E460683}"/>
              </a:ext>
            </a:extLst>
          </p:cNvPr>
          <p:cNvGraphicFramePr>
            <a:graphicFrameLocks noGrp="1"/>
          </p:cNvGraphicFramePr>
          <p:nvPr>
            <p:extLst>
              <p:ext uri="{D42A27DB-BD31-4B8C-83A1-F6EECF244321}">
                <p14:modId xmlns="" xmlns:p14="http://schemas.microsoft.com/office/powerpoint/2010/main" val="2068958068"/>
              </p:ext>
            </p:extLst>
          </p:nvPr>
        </p:nvGraphicFramePr>
        <p:xfrm>
          <a:off x="1055213" y="1310482"/>
          <a:ext cx="6140784" cy="4232581"/>
        </p:xfrm>
        <a:graphic>
          <a:graphicData uri="http://schemas.openxmlformats.org/drawingml/2006/table">
            <a:tbl>
              <a:tblPr/>
              <a:tblGrid>
                <a:gridCol w="1686698">
                  <a:extLst>
                    <a:ext uri="{9D8B030D-6E8A-4147-A177-3AD203B41FA5}">
                      <a16:colId xmlns="" xmlns:a16="http://schemas.microsoft.com/office/drawing/2014/main" val="1327168404"/>
                    </a:ext>
                  </a:extLst>
                </a:gridCol>
                <a:gridCol w="1383694">
                  <a:extLst>
                    <a:ext uri="{9D8B030D-6E8A-4147-A177-3AD203B41FA5}">
                      <a16:colId xmlns="" xmlns:a16="http://schemas.microsoft.com/office/drawing/2014/main" val="3262294873"/>
                    </a:ext>
                  </a:extLst>
                </a:gridCol>
                <a:gridCol w="1535196">
                  <a:extLst>
                    <a:ext uri="{9D8B030D-6E8A-4147-A177-3AD203B41FA5}">
                      <a16:colId xmlns="" xmlns:a16="http://schemas.microsoft.com/office/drawing/2014/main" val="2169601708"/>
                    </a:ext>
                  </a:extLst>
                </a:gridCol>
                <a:gridCol w="1535196">
                  <a:extLst>
                    <a:ext uri="{9D8B030D-6E8A-4147-A177-3AD203B41FA5}">
                      <a16:colId xmlns="" xmlns:a16="http://schemas.microsoft.com/office/drawing/2014/main" val="2872432096"/>
                    </a:ext>
                  </a:extLst>
                </a:gridCol>
              </a:tblGrid>
              <a:tr h="968026">
                <a:tc>
                  <a:txBody>
                    <a:bodyPr/>
                    <a:lstStyle/>
                    <a:p>
                      <a:pPr algn="ctr" fontAlgn="t"/>
                      <a:r>
                        <a:rPr lang="fr" sz="1300" b="1" dirty="0">
                          <a:solidFill>
                            <a:srgbClr val="4D4D4D"/>
                          </a:solidFill>
                          <a:effectLst/>
                        </a:rPr>
                        <a:t>DE MATÉRIEL (Composants principaux)</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a:t>
                      </a:r>
                      <a:r>
                        <a:rPr lang="fr" sz="1300" b="1" dirty="0" err="1">
                          <a:solidFill>
                            <a:srgbClr val="4D4D4D"/>
                          </a:solidFill>
                          <a:effectLst/>
                        </a:rPr>
                        <a:t>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ÉNERGIE INCCORPOREE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 MJ/kg)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INCORPOREE (MJ)</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614431746"/>
                  </a:ext>
                </a:extLst>
              </a:tr>
              <a:tr h="353948">
                <a:tc gridSpan="4">
                  <a:txBody>
                    <a:bodyPr/>
                    <a:lstStyle/>
                    <a:p>
                      <a:pPr algn="ctr" fontAlgn="t"/>
                      <a:r>
                        <a:rPr lang="fr" sz="1300" b="1" dirty="0">
                          <a:solidFill>
                            <a:srgbClr val="4D4D4D"/>
                          </a:solidFill>
                          <a:effectLst/>
                        </a:rPr>
                        <a:t>Fenêtres et vitrage</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532536394"/>
                  </a:ext>
                </a:extLst>
              </a:tr>
              <a:tr h="792000">
                <a:tc>
                  <a:txBody>
                    <a:bodyPr/>
                    <a:lstStyle/>
                    <a:p>
                      <a:pPr algn="ctr" fontAlgn="t"/>
                      <a:r>
                        <a:rPr lang="fr" sz="1300" dirty="0">
                          <a:solidFill>
                            <a:srgbClr val="4D4D4D"/>
                          </a:solidFill>
                          <a:effectLst/>
                        </a:rPr>
                        <a:t>En aluminium – peinte en usine</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288</a:t>
                      </a:r>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34.3</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9 878</a:t>
                      </a:r>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69503513"/>
                  </a:ext>
                </a:extLst>
              </a:tr>
              <a:tr h="540000">
                <a:tc>
                  <a:txBody>
                    <a:bodyPr/>
                    <a:lstStyle/>
                    <a:p>
                      <a:pPr algn="ctr" fontAlgn="t"/>
                      <a:r>
                        <a:rPr lang="fr" sz="1300" dirty="0">
                          <a:solidFill>
                            <a:srgbClr val="4D4D4D"/>
                          </a:solidFill>
                          <a:effectLst/>
                        </a:rPr>
                        <a:t>Verre flotté</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450</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rgbClr val="4D4D4D"/>
                          </a:solidFill>
                          <a:effectLst/>
                        </a:rPr>
                        <a:t>15.9</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7 155</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51006424"/>
                  </a:ext>
                </a:extLst>
              </a:tr>
              <a:tr h="396000">
                <a:tc gridSpan="4">
                  <a:txBody>
                    <a:bodyPr/>
                    <a:lstStyle/>
                    <a:p>
                      <a:pPr algn="ctr" fontAlgn="t"/>
                      <a:r>
                        <a:rPr lang="fr" sz="1300" b="1" dirty="0">
                          <a:solidFill>
                            <a:srgbClr val="4D4D4D"/>
                          </a:solidFill>
                          <a:effectLst/>
                        </a:rPr>
                        <a:t>revêtement mural</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 xmlns:a16="http://schemas.microsoft.com/office/drawing/2014/main" val="385689189"/>
                  </a:ext>
                </a:extLst>
              </a:tr>
              <a:tr h="540000">
                <a:tc>
                  <a:txBody>
                    <a:bodyPr/>
                    <a:lstStyle/>
                    <a:p>
                      <a:pPr algn="ctr" fontAlgn="t"/>
                      <a:r>
                        <a:rPr lang="fr" sz="1300" dirty="0">
                          <a:solidFill>
                            <a:srgbClr val="4D4D4D"/>
                          </a:solidFill>
                          <a:effectLst/>
                        </a:rPr>
                        <a:t>Placage de brique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13 780</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rgbClr val="4D4D4D"/>
                          </a:solidFill>
                          <a:effectLst/>
                        </a:rPr>
                        <a:t>6.7</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92 326</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97868143"/>
                  </a:ext>
                </a:extLst>
              </a:tr>
              <a:tr h="540000">
                <a:tc>
                  <a:txBody>
                    <a:bodyPr/>
                    <a:lstStyle/>
                    <a:p>
                      <a:pPr algn="ctr" fontAlgn="t"/>
                      <a:r>
                        <a:rPr lang="fr" sz="1300">
                          <a:solidFill>
                            <a:srgbClr val="4D4D4D"/>
                          </a:solidFill>
                          <a:effectLst/>
                        </a:rPr>
                        <a:t>Plaque en fibrociment</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2 940</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9.4</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27 636</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14842370"/>
                  </a:ext>
                </a:extLst>
              </a:tr>
            </a:tbl>
          </a:graphicData>
        </a:graphic>
      </p:graphicFrame>
      <p:sp>
        <p:nvSpPr>
          <p:cNvPr id="4" name="Rectangle 1">
            <a:extLst>
              <a:ext uri="{FF2B5EF4-FFF2-40B4-BE49-F238E27FC236}">
                <a16:creationId xmlns=""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p:cNvSpPr/>
          <p:nvPr/>
        </p:nvSpPr>
        <p:spPr>
          <a:xfrm>
            <a:off x="7642391" y="1103146"/>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sp>
        <p:nvSpPr>
          <p:cNvPr id="7" name="Titolo 1">
            <a:extLst>
              <a:ext uri="{FF2B5EF4-FFF2-40B4-BE49-F238E27FC236}">
                <a16:creationId xmlns="" xmlns:a16="http://schemas.microsoft.com/office/drawing/2014/main" id="{2D95251D-9DCC-93C6-AC59-71763464E922}"/>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spTree>
    <p:extLst>
      <p:ext uri="{BB962C8B-B14F-4D97-AF65-F5344CB8AC3E}">
        <p14:creationId xmlns="" xmlns:p14="http://schemas.microsoft.com/office/powerpoint/2010/main" val="3889105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e 24">
            <a:extLst>
              <a:ext uri="{FF2B5EF4-FFF2-40B4-BE49-F238E27FC236}">
                <a16:creationId xmlns="" xmlns:a16="http://schemas.microsoft.com/office/drawing/2014/main" id="{2423CBB5-C294-478E-C594-418005BDF905}"/>
              </a:ext>
            </a:extLst>
          </p:cNvPr>
          <p:cNvGrpSpPr/>
          <p:nvPr/>
        </p:nvGrpSpPr>
        <p:grpSpPr>
          <a:xfrm>
            <a:off x="0" y="5928255"/>
            <a:ext cx="9144000" cy="939270"/>
            <a:chOff x="0" y="5918730"/>
            <a:chExt cx="9144000" cy="939270"/>
          </a:xfrm>
        </p:grpSpPr>
        <p:pic>
          <p:nvPicPr>
            <p:cNvPr id="26" name="Image 25">
              <a:extLst>
                <a:ext uri="{FF2B5EF4-FFF2-40B4-BE49-F238E27FC236}">
                  <a16:creationId xmlns="" xmlns:a16="http://schemas.microsoft.com/office/drawing/2014/main" id="{63689A0C-D4E5-1000-D34F-54863AEF3189}"/>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27" name="ZoneTexte 26">
              <a:extLst>
                <a:ext uri="{FF2B5EF4-FFF2-40B4-BE49-F238E27FC236}">
                  <a16:creationId xmlns="" xmlns:a16="http://schemas.microsoft.com/office/drawing/2014/main" id="{C518AFB1-02E9-A8AB-F156-4C7F278F803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8" name="Rectangle 27">
              <a:extLst>
                <a:ext uri="{FF2B5EF4-FFF2-40B4-BE49-F238E27FC236}">
                  <a16:creationId xmlns="" xmlns:a16="http://schemas.microsoft.com/office/drawing/2014/main" id="{27A7D16C-EFFC-3530-5D3B-A9EC032BED8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24" name="Picture 2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013814" y="4517260"/>
            <a:ext cx="2643338" cy="17473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z="1000" smtClean="0"/>
              <a:pPr/>
              <a:t>14</a:t>
            </a:fld>
            <a:endParaRPr lang="en-US" sz="1000"/>
          </a:p>
        </p:txBody>
      </p:sp>
      <p:sp>
        <p:nvSpPr>
          <p:cNvPr id="4" name="Rectangle 1">
            <a:extLst>
              <a:ext uri="{FF2B5EF4-FFF2-40B4-BE49-F238E27FC236}">
                <a16:creationId xmlns="" xmlns:a16="http://schemas.microsoft.com/office/drawing/2014/main" id="{83A4E52C-4257-174F-A87B-4FF6B3978472}"/>
              </a:ext>
            </a:extLst>
          </p:cNvPr>
          <p:cNvSpPr>
            <a:spLocks noChangeArrowheads="1"/>
          </p:cNvSpPr>
          <p:nvPr/>
        </p:nvSpPr>
        <p:spPr bwMode="auto">
          <a:xfrm>
            <a:off x="1501775" y="757565"/>
            <a:ext cx="184731"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
            </a:r>
            <a:br>
              <a:rPr kumimoji="0" lang="en-US" altLang="en-US" sz="1400" b="0" i="0" u="none" strike="noStrike" cap="none" normalizeH="0" baseline="0">
                <a:ln>
                  <a:noFill/>
                </a:ln>
                <a:solidFill>
                  <a:schemeClr val="tx1"/>
                </a:solidFill>
                <a:effectLst/>
                <a:latin typeface="Arial" panose="020B0604020202020204" pitchFamily="34" charset="0"/>
              </a:rPr>
            </a:br>
            <a:endParaRPr kumimoji="0" lang="en-US" altLang="en-US" sz="14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mc:Choice xmlns="" xmlns:a14="http://schemas.microsoft.com/office/drawing/2010/main" Requires="a14">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457200" y="1072110"/>
                <a:ext cx="7861300" cy="1730357"/>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1600" b="1" dirty="0">
                    <a:cs typeface="Calibri" panose="020F0502020204030204" pitchFamily="34" charset="0"/>
                  </a:rPr>
                  <a:t>Calculer l'énergie grise totale du bâtiment</a:t>
                </a:r>
                <a:endParaRPr lang="en-US" sz="1600" b="1" dirty="0">
                  <a:cs typeface="Calibri" panose="020F0502020204030204" pitchFamily="34" charset="0"/>
                </a:endParaRPr>
              </a:p>
              <a:p>
                <a:pPr marL="0" indent="0">
                  <a:buFont typeface="Arial" panose="020B0604020202020204" pitchFamily="34" charset="0"/>
                  <a:buNone/>
                </a:pPr>
                <a:endParaRPr lang="en-US" sz="1600" dirty="0">
                  <a:solidFill>
                    <a:prstClr val="black"/>
                  </a:solidFill>
                  <a:cs typeface="Calibri" panose="020F0502020204030204" pitchFamily="34" charset="0"/>
                </a:endParaRPr>
              </a:p>
              <a:p>
                <a:pPr marL="0" indent="0">
                  <a:buNone/>
                </a:pPr>
                <a14:m>
                  <m:oMath xmlns:m="http://schemas.openxmlformats.org/officeDocument/2006/math">
                    <m:r>
                      <a:rPr lang="en-US" sz="1600" i="1">
                        <a:solidFill>
                          <a:prstClr val="black"/>
                        </a:solidFill>
                        <a:latin typeface="Cambria Math" panose="02040503050406030204" pitchFamily="18" charset="0"/>
                      </a:rPr>
                      <m:t>(53,184 +</m:t>
                    </m:r>
                    <m:r>
                      <m:rPr>
                        <m:nor/>
                      </m:rPr>
                      <a:rPr lang="en-US" sz="1600" dirty="0">
                        <a:solidFill>
                          <a:srgbClr val="4D4D4D"/>
                        </a:solidFill>
                      </a:rPr>
                      <m:t>1,233</m:t>
                    </m:r>
                  </m:oMath>
                </a14:m>
                <a:r>
                  <a:rPr lang="fr" sz="1600" dirty="0">
                    <a:solidFill>
                      <a:srgbClr val="4D4D4D"/>
                    </a:solidFill>
                  </a:rPr>
                  <a:t/>
                </a:r>
                <a14:m>
                  <m:oMath xmlns:m="http://schemas.openxmlformats.org/officeDocument/2006/math">
                    <m:r>
                      <a:rPr lang="en-US" sz="1600" i="1">
                        <a:solidFill>
                          <a:prstClr val="black"/>
                        </a:solidFill>
                        <a:latin typeface="Cambria Math" panose="02040503050406030204" pitchFamily="18" charset="0"/>
                      </a:rPr>
                      <m:t>+</m:t>
                    </m:r>
                    <m:r>
                      <m:rPr>
                        <m:nor/>
                      </m:rPr>
                      <a:rPr lang="en-US" sz="1600" dirty="0">
                        <a:solidFill>
                          <a:srgbClr val="4D4D4D"/>
                        </a:solidFill>
                      </a:rPr>
                      <m:t>7,022</m:t>
                    </m:r>
                  </m:oMath>
                </a14:m>
                <a:r>
                  <a:rPr lang="fr" sz="1600" dirty="0">
                    <a:solidFill>
                      <a:srgbClr val="4D4D4D"/>
                    </a:solidFill>
                  </a:rPr>
                  <a:t>+ 16 392 + 9 878 + 7 155 + 92 326 + 27 636) = </a:t>
                </a:r>
                <a:r>
                  <a:rPr lang="fr" sz="1600" b="1" u="sng" dirty="0">
                    <a:solidFill>
                      <a:srgbClr val="4D4D4D"/>
                    </a:solidFill>
                  </a:rPr>
                  <a:t>214 826 MJ</a:t>
                </a:r>
              </a:p>
              <a:p>
                <a:pPr marL="0" indent="0">
                  <a:buNone/>
                </a:pPr>
                <a:endParaRPr lang="en-US" sz="1600" dirty="0">
                  <a:solidFill>
                    <a:srgbClr val="4D4D4D"/>
                  </a:solidFill>
                </a:endParaRPr>
              </a:p>
              <a:p>
                <a:pPr marL="0" indent="0">
                  <a:buNone/>
                </a:pPr>
                <a:endParaRPr lang="en-US" sz="1600" dirty="0">
                  <a:solidFill>
                    <a:srgbClr val="4D4D4D"/>
                  </a:solidFill>
                </a:endParaRPr>
              </a:p>
            </p:txBody>
          </p:sp>
        </mc:Choice>
        <mc:Fallback>
          <p:sp>
            <p:nvSpPr>
              <p:cNvPr id="8" name="Segnaposto contenuto 2">
                <a:extLst>
                  <a:ext uri="{FF2B5EF4-FFF2-40B4-BE49-F238E27FC236}">
                    <a16:creationId xmlns:a14="http://schemas.microsoft.com/office/drawing/2010/main" xmlns=""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457200" y="1072110"/>
                <a:ext cx="7861300" cy="1730357"/>
              </a:xfrm>
              <a:prstGeom prst="rect">
                <a:avLst/>
              </a:prstGeom>
              <a:blipFill>
                <a:blip r:embed="rId4"/>
                <a:stretch>
                  <a:fillRect l="-388" t="-1056"/>
                </a:stretch>
              </a:blipFill>
            </p:spPr>
            <p:txBody>
              <a:bodyPr/>
              <a:lstStyle/>
              <a:p>
                <a:r>
                  <a:rPr lang="fr-FR">
                    <a:noFill/>
                  </a:rPr>
                  <a:t> </a:t>
                </a:r>
              </a:p>
            </p:txBody>
          </p:sp>
        </mc:Fallback>
      </mc:AlternateContent>
      <p:sp>
        <p:nvSpPr>
          <p:cNvPr id="9" name="Rectangle 8"/>
          <p:cNvSpPr/>
          <p:nvPr/>
        </p:nvSpPr>
        <p:spPr>
          <a:xfrm>
            <a:off x="8087419" y="90000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4</a:t>
            </a:r>
            <a:endParaRPr lang="el-GR" dirty="0"/>
          </a:p>
        </p:txBody>
      </p:sp>
      <p:sp>
        <p:nvSpPr>
          <p:cNvPr id="11" name="Rectangle 10"/>
          <p:cNvSpPr/>
          <p:nvPr/>
        </p:nvSpPr>
        <p:spPr>
          <a:xfrm>
            <a:off x="8087419" y="2880226"/>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5</a:t>
            </a:r>
            <a:endParaRPr lang="el-GR" dirty="0"/>
          </a:p>
        </p:txBody>
      </p:sp>
      <p:sp>
        <p:nvSpPr>
          <p:cNvPr id="12" name="Rectangle 11"/>
          <p:cNvSpPr/>
          <p:nvPr/>
        </p:nvSpPr>
        <p:spPr>
          <a:xfrm>
            <a:off x="8087419" y="3740888"/>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6</a:t>
            </a:r>
            <a:endParaRPr lang="el-GR" dirty="0"/>
          </a:p>
        </p:txBody>
      </p:sp>
      <p:sp>
        <p:nvSpPr>
          <p:cNvPr id="3" name="Rectangle 2"/>
          <p:cNvSpPr/>
          <p:nvPr/>
        </p:nvSpPr>
        <p:spPr>
          <a:xfrm>
            <a:off x="457200" y="3115441"/>
            <a:ext cx="2971839" cy="338554"/>
          </a:xfrm>
          <a:prstGeom prst="rect">
            <a:avLst/>
          </a:prstGeom>
        </p:spPr>
        <p:txBody>
          <a:bodyPr wrap="none">
            <a:spAutoFit/>
          </a:bodyPr>
          <a:lstStyle/>
          <a:p>
            <a:r>
              <a:rPr lang="fr" sz="1600" b="1" dirty="0">
                <a:cs typeface="Calibri" panose="020F0502020204030204" pitchFamily="34" charset="0"/>
              </a:rPr>
              <a:t>Surface utile intérieure : </a:t>
            </a:r>
            <a:r>
              <a:rPr lang="fr" sz="1600" b="1" u="sng" dirty="0">
                <a:cs typeface="Calibri" panose="020F0502020204030204" pitchFamily="34" charset="0"/>
              </a:rPr>
              <a:t>195 m </a:t>
            </a:r>
            <a:r>
              <a:rPr lang="fr" sz="1600" b="1" u="sng" baseline="30000" dirty="0">
                <a:cs typeface="Calibri" panose="020F0502020204030204" pitchFamily="34" charset="0"/>
              </a:rPr>
              <a:t>2</a:t>
            </a:r>
            <a:r>
              <a:rPr lang="fr" sz="1600" b="1" u="sng" dirty="0">
                <a:cs typeface="Calibri" panose="020F0502020204030204" pitchFamily="34" charset="0"/>
              </a:rPr>
              <a:t> </a:t>
            </a:r>
            <a:endParaRPr lang="en-US" sz="1600" b="1" u="sng" dirty="0">
              <a:cs typeface="Calibri" panose="020F0502020204030204" pitchFamily="34" charset="0"/>
            </a:endParaRPr>
          </a:p>
        </p:txBody>
      </p:sp>
      <p:grpSp>
        <p:nvGrpSpPr>
          <p:cNvPr id="13" name="Group 12"/>
          <p:cNvGrpSpPr/>
          <p:nvPr/>
        </p:nvGrpSpPr>
        <p:grpSpPr>
          <a:xfrm>
            <a:off x="1211142" y="4602990"/>
            <a:ext cx="7284272" cy="1424078"/>
            <a:chOff x="-8124818" y="1178402"/>
            <a:chExt cx="7284272" cy="1424078"/>
          </a:xfrm>
        </p:grpSpPr>
        <p:sp>
          <p:nvSpPr>
            <p:cNvPr id="14" name="TextBox 13"/>
            <p:cNvSpPr txBox="1"/>
            <p:nvPr/>
          </p:nvSpPr>
          <p:spPr>
            <a:xfrm>
              <a:off x="-7985491" y="2033094"/>
              <a:ext cx="1380506" cy="400110"/>
            </a:xfrm>
            <a:prstGeom prst="rect">
              <a:avLst/>
            </a:prstGeom>
            <a:noFill/>
          </p:spPr>
          <p:txBody>
            <a:bodyPr wrap="none" rtlCol="0">
              <a:spAutoFit/>
            </a:bodyPr>
            <a:lstStyle/>
            <a:p>
              <a:r>
                <a:rPr lang="fr" sz="2000" dirty="0">
                  <a:solidFill>
                    <a:srgbClr val="4D4D4D"/>
                  </a:solidFill>
                </a:rPr>
                <a:t>197 847 </a:t>
              </a:r>
              <a:r>
                <a:rPr lang="fr" sz="2000" dirty="0"/>
                <a:t>MJ</a:t>
              </a:r>
              <a:endParaRPr lang="en-US" sz="2000" baseline="-25000" dirty="0"/>
            </a:p>
          </p:txBody>
        </p:sp>
        <p:sp>
          <p:nvSpPr>
            <p:cNvPr id="15" name="Rectangle 14"/>
            <p:cNvSpPr/>
            <p:nvPr/>
          </p:nvSpPr>
          <p:spPr>
            <a:xfrm>
              <a:off x="-5856886" y="1833039"/>
              <a:ext cx="494046"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3973359" y="1833039"/>
              <a:ext cx="46519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178402"/>
              <a:ext cx="2043245" cy="72082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1600" b="1" dirty="0">
                  <a:effectLst>
                    <a:outerShdw blurRad="38100" dist="38100" dir="2700000" algn="tl">
                      <a:srgbClr val="000000">
                        <a:alpha val="43137"/>
                      </a:srgbClr>
                    </a:outerShdw>
                  </a:effectLst>
                </a:rPr>
                <a:t>Énergie grise totale</a:t>
              </a:r>
              <a:endParaRPr lang="en-US" sz="1400" b="1" dirty="0">
                <a:effectLst>
                  <a:outerShdw blurRad="38100" dist="38100" dir="2700000" algn="tl">
                    <a:srgbClr val="000000">
                      <a:alpha val="43137"/>
                    </a:srgbClr>
                  </a:outerShdw>
                </a:effectLst>
              </a:endParaRPr>
            </a:p>
          </p:txBody>
        </p:sp>
        <p:sp>
          <p:nvSpPr>
            <p:cNvPr id="18" name="TextBox 17"/>
            <p:cNvSpPr txBox="1"/>
            <p:nvPr/>
          </p:nvSpPr>
          <p:spPr>
            <a:xfrm>
              <a:off x="-5256436" y="2033094"/>
              <a:ext cx="854721" cy="400110"/>
            </a:xfrm>
            <a:prstGeom prst="rect">
              <a:avLst/>
            </a:prstGeom>
            <a:noFill/>
          </p:spPr>
          <p:txBody>
            <a:bodyPr wrap="none" rtlCol="0">
              <a:spAutoFit/>
            </a:bodyPr>
            <a:lstStyle/>
            <a:p>
              <a:r>
                <a:rPr lang="fr" sz="2000" dirty="0"/>
                <a:t>195 </a:t>
              </a:r>
              <a:r>
                <a:rPr lang="fr" sz="2000" baseline="30000" dirty="0"/>
                <a:t>m2</a:t>
              </a:r>
            </a:p>
          </p:txBody>
        </p:sp>
        <p:sp>
          <p:nvSpPr>
            <p:cNvPr id="19" name="TextBox 18"/>
            <p:cNvSpPr txBox="1"/>
            <p:nvPr/>
          </p:nvSpPr>
          <p:spPr>
            <a:xfrm>
              <a:off x="-3322146" y="1988278"/>
              <a:ext cx="2481600" cy="400110"/>
            </a:xfrm>
            <a:prstGeom prst="rect">
              <a:avLst/>
            </a:prstGeom>
            <a:noFill/>
          </p:spPr>
          <p:txBody>
            <a:bodyPr wrap="square" rtlCol="0">
              <a:spAutoFit/>
            </a:bodyPr>
            <a:lstStyle/>
            <a:p>
              <a:pPr algn="ctr"/>
              <a:r>
                <a:rPr lang="fr" sz="2000" b="1" u="sng" dirty="0">
                  <a:solidFill>
                    <a:srgbClr val="FF0000"/>
                  </a:solidFill>
                  <a:effectLst>
                    <a:outerShdw blurRad="38100" dist="38100" dir="2700000" algn="tl">
                      <a:srgbClr val="000000">
                        <a:alpha val="43137"/>
                      </a:srgbClr>
                    </a:outerShdw>
                  </a:effectLst>
                </a:rPr>
                <a:t>1 101,7 MJ/ </a:t>
              </a:r>
              <a:r>
                <a:rPr lang="fr" sz="2000" b="1" u="sng" baseline="30000" dirty="0">
                  <a:solidFill>
                    <a:srgbClr val="FF0000"/>
                  </a:solidFill>
                  <a:effectLst>
                    <a:outerShdw blurRad="38100" dist="38100" dir="2700000" algn="tl">
                      <a:srgbClr val="000000">
                        <a:alpha val="43137"/>
                      </a:srgbClr>
                    </a:outerShdw>
                  </a:effectLst>
                </a:rPr>
                <a:t>m2</a:t>
              </a:r>
              <a:endParaRPr lang="en-US" sz="2000" b="1" u="sng" baseline="30000" dirty="0">
                <a:solidFill>
                  <a:srgbClr val="FF0000"/>
                </a:solidFill>
                <a:effectLst>
                  <a:outerShdw blurRad="38100" dist="38100" dir="2700000" algn="tl">
                    <a:srgbClr val="000000">
                      <a:alpha val="43137"/>
                    </a:srgbClr>
                  </a:outerShdw>
                </a:effectLst>
              </a:endParaRPr>
            </a:p>
          </p:txBody>
        </p:sp>
        <p:grpSp>
          <p:nvGrpSpPr>
            <p:cNvPr id="20" name="Group 19"/>
            <p:cNvGrpSpPr/>
            <p:nvPr/>
          </p:nvGrpSpPr>
          <p:grpSpPr>
            <a:xfrm>
              <a:off x="-5397910" y="1178783"/>
              <a:ext cx="1969514" cy="747415"/>
              <a:chOff x="-5327574" y="1178783"/>
              <a:chExt cx="1969514" cy="747415"/>
            </a:xfrm>
          </p:grpSpPr>
          <p:pic>
            <p:nvPicPr>
              <p:cNvPr id="21"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5327574" y="1184870"/>
                <a:ext cx="1969514" cy="584775"/>
              </a:xfrm>
              <a:prstGeom prst="rect">
                <a:avLst/>
              </a:prstGeom>
            </p:spPr>
            <p:txBody>
              <a:bodyPr wrap="none">
                <a:spAutoFit/>
              </a:bodyPr>
              <a:lstStyle/>
              <a:p>
                <a:r>
                  <a:rPr lang="fr" sz="1600" b="1" dirty="0"/>
                  <a:t>interne utile</a:t>
                </a:r>
              </a:p>
              <a:p>
                <a:pPr algn="ctr"/>
                <a:r>
                  <a:rPr lang="fr" sz="1600" b="1" dirty="0"/>
                  <a:t>surface de plancher</a:t>
                </a:r>
                <a:endParaRPr lang="en-US" sz="1600" b="1" dirty="0"/>
              </a:p>
            </p:txBody>
          </p:sp>
        </p:grpSp>
      </p:grpSp>
      <p:sp>
        <p:nvSpPr>
          <p:cNvPr id="23" name="Segnaposto contenuto 2">
            <a:extLst>
              <a:ext uri="{FF2B5EF4-FFF2-40B4-BE49-F238E27FC236}">
                <a16:creationId xmlns="" xmlns:a16="http://schemas.microsoft.com/office/drawing/2014/main" id="{86F2EB93-A63A-4210-B86A-E5FCAD7D8D7F}"/>
              </a:ext>
            </a:extLst>
          </p:cNvPr>
          <p:cNvSpPr txBox="1">
            <a:spLocks/>
          </p:cNvSpPr>
          <p:nvPr/>
        </p:nvSpPr>
        <p:spPr>
          <a:xfrm>
            <a:off x="457200" y="3830258"/>
            <a:ext cx="7630219" cy="4612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600" b="1" dirty="0"/>
              <a:t>énergie primaire non renouvelable </a:t>
            </a:r>
            <a:r>
              <a:rPr lang="fr" sz="1600" b="1" dirty="0">
                <a:cs typeface="Calibri" panose="020F0502020204030204" pitchFamily="34" charset="0"/>
              </a:rPr>
              <a:t>incarnée totale par </a:t>
            </a:r>
            <a:r>
              <a:rPr lang="fr" sz="1600" b="1" dirty="0"/>
              <a:t>surface </a:t>
            </a:r>
            <a:endParaRPr lang="en-US" sz="1600" dirty="0">
              <a:cs typeface="Calibri" panose="020F0502020204030204" pitchFamily="34" charset="0"/>
            </a:endParaRPr>
          </a:p>
        </p:txBody>
      </p:sp>
      <p:sp>
        <p:nvSpPr>
          <p:cNvPr id="7" name="Titolo 1">
            <a:extLst>
              <a:ext uri="{FF2B5EF4-FFF2-40B4-BE49-F238E27FC236}">
                <a16:creationId xmlns="" xmlns:a16="http://schemas.microsoft.com/office/drawing/2014/main" id="{5A4C31A6-9626-1127-6A1C-899C9F17BAE0}"/>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spTree>
    <p:extLst>
      <p:ext uri="{BB962C8B-B14F-4D97-AF65-F5344CB8AC3E}">
        <p14:creationId xmlns="" xmlns:p14="http://schemas.microsoft.com/office/powerpoint/2010/main" val="3052967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smtClean="0">
                <a:latin typeface="Calibri" panose="020F0502020204030204" pitchFamily="34" charset="0"/>
                <a:cs typeface="Calibri" panose="020F0502020204030204" pitchFamily="34" charset="0"/>
              </a:rPr>
              <a:t>EXERCICE</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pPr/>
              <a:t>15</a:t>
            </a:fld>
            <a:endParaRPr lang="en-US"/>
          </a:p>
        </p:txBody>
      </p:sp>
      <p:sp>
        <p:nvSpPr>
          <p:cNvPr id="6" name="Titolo 1">
            <a:extLst>
              <a:ext uri="{FF2B5EF4-FFF2-40B4-BE49-F238E27FC236}">
                <a16:creationId xmlns="" xmlns:a16="http://schemas.microsoft.com/office/drawing/2014/main" id="{3FA98967-2478-44DD-AAA8-321BDD8A31B5}"/>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7" name="Groupe 6">
            <a:extLst>
              <a:ext uri="{FF2B5EF4-FFF2-40B4-BE49-F238E27FC236}">
                <a16:creationId xmlns="" xmlns:a16="http://schemas.microsoft.com/office/drawing/2014/main" id="{6C95C8C5-8864-5C02-E895-0CDD84F337CA}"/>
              </a:ext>
            </a:extLst>
          </p:cNvPr>
          <p:cNvGrpSpPr/>
          <p:nvPr/>
        </p:nvGrpSpPr>
        <p:grpSpPr>
          <a:xfrm>
            <a:off x="0" y="5928255"/>
            <a:ext cx="9144000" cy="939270"/>
            <a:chOff x="0" y="5918730"/>
            <a:chExt cx="9144000" cy="939270"/>
          </a:xfrm>
        </p:grpSpPr>
        <p:pic>
          <p:nvPicPr>
            <p:cNvPr id="9" name="Image 8">
              <a:extLst>
                <a:ext uri="{FF2B5EF4-FFF2-40B4-BE49-F238E27FC236}">
                  <a16:creationId xmlns="" xmlns:a16="http://schemas.microsoft.com/office/drawing/2014/main" id="{5C9FF967-C337-1B26-632E-B26C2F01FE46}"/>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7382AC1F-AA49-A014-201B-097FBF60516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FB8C26FA-8A78-B451-47C3-647B4223316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56632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62725"/>
            <a:ext cx="2133600" cy="279894"/>
          </a:xfrm>
        </p:spPr>
        <p:txBody>
          <a:bodyPr/>
          <a:lstStyle/>
          <a:p>
            <a:fld id="{243FB592-B9A9-49AA-A86F-4031F7B97808}" type="slidenum">
              <a:rPr lang="en-US" smtClean="0"/>
              <a:pPr/>
              <a:t>16</a:t>
            </a:fld>
            <a:endParaRPr lang="en-US"/>
          </a:p>
        </p:txBody>
      </p:sp>
      <p:graphicFrame>
        <p:nvGraphicFramePr>
          <p:cNvPr id="2" name="Table 1">
            <a:extLst>
              <a:ext uri="{FF2B5EF4-FFF2-40B4-BE49-F238E27FC236}">
                <a16:creationId xmlns="" xmlns:a16="http://schemas.microsoft.com/office/drawing/2014/main" id="{1142A437-3B1B-D14A-96F4-A3597E460683}"/>
              </a:ext>
            </a:extLst>
          </p:cNvPr>
          <p:cNvGraphicFramePr>
            <a:graphicFrameLocks noGrp="1"/>
          </p:cNvGraphicFramePr>
          <p:nvPr>
            <p:extLst>
              <p:ext uri="{D42A27DB-BD31-4B8C-83A1-F6EECF244321}">
                <p14:modId xmlns="" xmlns:p14="http://schemas.microsoft.com/office/powerpoint/2010/main" val="1074286885"/>
              </p:ext>
            </p:extLst>
          </p:nvPr>
        </p:nvGraphicFramePr>
        <p:xfrm>
          <a:off x="1172021" y="1999886"/>
          <a:ext cx="6140784" cy="3834094"/>
        </p:xfrm>
        <a:graphic>
          <a:graphicData uri="http://schemas.openxmlformats.org/drawingml/2006/table">
            <a:tbl>
              <a:tblPr/>
              <a:tblGrid>
                <a:gridCol w="1691350">
                  <a:extLst>
                    <a:ext uri="{9D8B030D-6E8A-4147-A177-3AD203B41FA5}">
                      <a16:colId xmlns="" xmlns:a16="http://schemas.microsoft.com/office/drawing/2014/main" val="1327168404"/>
                    </a:ext>
                  </a:extLst>
                </a:gridCol>
                <a:gridCol w="1379042">
                  <a:extLst>
                    <a:ext uri="{9D8B030D-6E8A-4147-A177-3AD203B41FA5}">
                      <a16:colId xmlns="" xmlns:a16="http://schemas.microsoft.com/office/drawing/2014/main" val="1688294659"/>
                    </a:ext>
                  </a:extLst>
                </a:gridCol>
                <a:gridCol w="1535196">
                  <a:extLst>
                    <a:ext uri="{9D8B030D-6E8A-4147-A177-3AD203B41FA5}">
                      <a16:colId xmlns="" xmlns:a16="http://schemas.microsoft.com/office/drawing/2014/main" val="2169601708"/>
                    </a:ext>
                  </a:extLst>
                </a:gridCol>
                <a:gridCol w="1535196">
                  <a:extLst>
                    <a:ext uri="{9D8B030D-6E8A-4147-A177-3AD203B41FA5}">
                      <a16:colId xmlns="" xmlns:a16="http://schemas.microsoft.com/office/drawing/2014/main" val="2872432096"/>
                    </a:ext>
                  </a:extLst>
                </a:gridCol>
              </a:tblGrid>
              <a:tr h="968026">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300" b="1" dirty="0">
                          <a:solidFill>
                            <a:srgbClr val="4D4D4D"/>
                          </a:solidFill>
                          <a:effectLst/>
                        </a:rPr>
                        <a:t>DE MATÉRIEL (Composants principaux)</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a:t>
                      </a:r>
                      <a:r>
                        <a:rPr lang="fr" sz="1300" b="1" dirty="0" err="1">
                          <a:solidFill>
                            <a:srgbClr val="4D4D4D"/>
                          </a:solidFill>
                          <a:effectLst/>
                        </a:rPr>
                        <a:t>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ÉNERGIE INCORPOREE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 MJ/kg)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INCORPOREE (MJ)</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614431746"/>
                  </a:ext>
                </a:extLst>
              </a:tr>
              <a:tr h="353948">
                <a:tc gridSpan="4">
                  <a:txBody>
                    <a:bodyPr/>
                    <a:lstStyle/>
                    <a:p>
                      <a:pPr algn="ctr" fontAlgn="t"/>
                      <a:r>
                        <a:rPr lang="fr" sz="1300" b="1">
                          <a:solidFill>
                            <a:srgbClr val="4D4D4D"/>
                          </a:solidFill>
                          <a:effectLst/>
                        </a:rPr>
                        <a:t>Sols - béton</a:t>
                      </a:r>
                      <a:endParaRPr lang="en-US" sz="130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532536394"/>
                  </a:ext>
                </a:extLst>
              </a:tr>
              <a:tr h="792000">
                <a:tc>
                  <a:txBody>
                    <a:bodyPr/>
                    <a:lstStyle/>
                    <a:p>
                      <a:pPr algn="ctr" fontAlgn="t"/>
                      <a:r>
                        <a:rPr lang="fr" sz="1300" dirty="0">
                          <a:solidFill>
                            <a:srgbClr val="4D4D4D"/>
                          </a:solidFill>
                          <a:effectLst/>
                        </a:rPr>
                        <a:t>17,5 </a:t>
                      </a:r>
                      <a:r>
                        <a:rPr lang="fr" sz="1300" dirty="0" err="1">
                          <a:solidFill>
                            <a:srgbClr val="4D4D4D"/>
                          </a:solidFill>
                          <a:effectLst/>
                        </a:rPr>
                        <a:t>Mpa </a:t>
                      </a:r>
                      <a:r>
                        <a:rPr lang="fr" sz="1300" dirty="0">
                          <a:solidFill>
                            <a:srgbClr val="4D4D4D"/>
                          </a:solidFill>
                          <a:effectLst/>
                        </a:rPr>
                        <a:t>en dalle de plancher avec bardage allégé</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b="0" kern="1200" dirty="0">
                          <a:solidFill>
                            <a:schemeClr val="tx1"/>
                          </a:solidFill>
                          <a:effectLst/>
                          <a:latin typeface="+mn-lt"/>
                          <a:ea typeface="+mn-ea"/>
                          <a:cs typeface="+mn-cs"/>
                        </a:rPr>
                        <a:t>53 184</a:t>
                      </a:r>
                      <a:endParaRPr lang="en-US" sz="1200" b="0" kern="1200" dirty="0">
                        <a:solidFill>
                          <a:schemeClr val="tx1"/>
                        </a:solidFill>
                        <a:effectLst/>
                        <a:latin typeface="+mn-lt"/>
                        <a:ea typeface="+mn-ea"/>
                        <a:cs typeface="+mn-cs"/>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1.0</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69503513"/>
                  </a:ext>
                </a:extLst>
              </a:tr>
              <a:tr h="558641">
                <a:tc>
                  <a:txBody>
                    <a:bodyPr/>
                    <a:lstStyle/>
                    <a:p>
                      <a:pPr algn="ctr" fontAlgn="t"/>
                      <a:r>
                        <a:rPr lang="fr" sz="1300" dirty="0">
                          <a:solidFill>
                            <a:srgbClr val="4D4D4D"/>
                          </a:solidFill>
                          <a:effectLst/>
                        </a:rPr>
                        <a:t>Fondation en maçonnerie de béton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b="0" kern="1200" dirty="0">
                          <a:solidFill>
                            <a:schemeClr val="tx1"/>
                          </a:solidFill>
                          <a:effectLst/>
                          <a:latin typeface="+mn-lt"/>
                          <a:ea typeface="+mn-ea"/>
                          <a:cs typeface="+mn-cs"/>
                        </a:rPr>
                        <a:t>1 312</a:t>
                      </a:r>
                      <a:endParaRPr lang="en-US" sz="1200" b="0" kern="1200" dirty="0">
                        <a:solidFill>
                          <a:schemeClr val="tx1"/>
                        </a:solidFill>
                        <a:effectLst/>
                        <a:latin typeface="+mn-lt"/>
                        <a:ea typeface="+mn-ea"/>
                        <a:cs typeface="+mn-cs"/>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rgbClr val="4D4D4D"/>
                          </a:solidFill>
                          <a:effectLst/>
                        </a:rPr>
                        <a:t>0,94</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12187958"/>
                  </a:ext>
                </a:extLst>
              </a:tr>
              <a:tr h="763334">
                <a:tc>
                  <a:txBody>
                    <a:bodyPr/>
                    <a:lstStyle/>
                    <a:p>
                      <a:pPr algn="ctr" fontAlgn="t"/>
                      <a:r>
                        <a:rPr lang="fr" sz="1300" dirty="0">
                          <a:solidFill>
                            <a:srgbClr val="4D4D4D"/>
                          </a:solidFill>
                          <a:effectLst/>
                        </a:rPr>
                        <a:t>Acier d'armature pour dalle sur sol et fondation</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200" b="0" kern="1200" dirty="0">
                          <a:solidFill>
                            <a:schemeClr val="tx1"/>
                          </a:solidFill>
                          <a:effectLst/>
                          <a:latin typeface="+mn-lt"/>
                          <a:ea typeface="+mn-ea"/>
                          <a:cs typeface="+mn-cs"/>
                        </a:rPr>
                        <a:t>789</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a:solidFill>
                            <a:srgbClr val="4D4D4D"/>
                          </a:solidFill>
                          <a:effectLst/>
                        </a:rPr>
                        <a:t>8.9</a:t>
                      </a: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71074" marR="85289" marT="85289" marB="63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51006424"/>
                  </a:ext>
                </a:extLst>
              </a:tr>
              <a:tr h="396000">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300" dirty="0">
                          <a:solidFill>
                            <a:schemeClr val="tx1"/>
                          </a:solidFill>
                          <a:effectLst/>
                        </a:rPr>
                        <a:t>Sol en vinyl</a:t>
                      </a: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300" dirty="0">
                          <a:solidFill>
                            <a:schemeClr val="tx1"/>
                          </a:solidFill>
                          <a:effectLst/>
                        </a:rPr>
                        <a:t>2 103</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chemeClr val="tx1"/>
                          </a:solidFill>
                          <a:effectLst/>
                        </a:rPr>
                        <a:t>8.0</a:t>
                      </a:r>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chemeClr val="tx1"/>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620313677"/>
                  </a:ext>
                </a:extLst>
              </a:tr>
            </a:tbl>
          </a:graphicData>
        </a:graphic>
      </p:graphicFrame>
      <p:sp>
        <p:nvSpPr>
          <p:cNvPr id="4" name="Rectangle 1">
            <a:extLst>
              <a:ext uri="{FF2B5EF4-FFF2-40B4-BE49-F238E27FC236}">
                <a16:creationId xmlns=""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7642391" y="2041400"/>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grpSp>
        <p:nvGrpSpPr>
          <p:cNvPr id="9" name="Group 8"/>
          <p:cNvGrpSpPr/>
          <p:nvPr/>
        </p:nvGrpSpPr>
        <p:grpSpPr>
          <a:xfrm>
            <a:off x="314960" y="733476"/>
            <a:ext cx="8514080" cy="1109629"/>
            <a:chOff x="314960" y="4369673"/>
            <a:chExt cx="8514080" cy="1040502"/>
          </a:xfrm>
        </p:grpSpPr>
        <p:sp>
          <p:nvSpPr>
            <p:cNvPr id="11"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800" b="1" dirty="0"/>
                <a:t>              Calculer l'énergie grise primaire non renouvelable par surface de plancher utile intérieure d'un bâtiment de 200 m </a:t>
              </a:r>
              <a:r>
                <a:rPr lang="fr" sz="1800" b="1" baseline="30000" dirty="0"/>
                <a:t>2 </a:t>
              </a:r>
              <a:r>
                <a:rPr lang="fr" sz="1800" b="1" dirty="0"/>
                <a:t>de surface de plancher intérieure</a:t>
              </a:r>
              <a:endParaRPr lang="en-GB" sz="1800" b="1" dirty="0"/>
            </a:p>
          </p:txBody>
        </p:sp>
        <p:pic>
          <p:nvPicPr>
            <p:cNvPr id="1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14960" y="4369673"/>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8" name="Titolo 1">
            <a:extLst>
              <a:ext uri="{FF2B5EF4-FFF2-40B4-BE49-F238E27FC236}">
                <a16:creationId xmlns="" xmlns:a16="http://schemas.microsoft.com/office/drawing/2014/main" id="{F90B5D5F-8C8B-FFC6-D2E9-D5BDD43084E2}"/>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13" name="Groupe 12">
            <a:extLst>
              <a:ext uri="{FF2B5EF4-FFF2-40B4-BE49-F238E27FC236}">
                <a16:creationId xmlns="" xmlns:a16="http://schemas.microsoft.com/office/drawing/2014/main" id="{1D6A5AAF-5A3D-B993-6AA5-003C2A091A05}"/>
              </a:ext>
            </a:extLst>
          </p:cNvPr>
          <p:cNvGrpSpPr/>
          <p:nvPr/>
        </p:nvGrpSpPr>
        <p:grpSpPr>
          <a:xfrm>
            <a:off x="0" y="5928255"/>
            <a:ext cx="9144000" cy="939270"/>
            <a:chOff x="0" y="5918730"/>
            <a:chExt cx="9144000" cy="939270"/>
          </a:xfrm>
        </p:grpSpPr>
        <p:pic>
          <p:nvPicPr>
            <p:cNvPr id="14" name="Image 13">
              <a:extLst>
                <a:ext uri="{FF2B5EF4-FFF2-40B4-BE49-F238E27FC236}">
                  <a16:creationId xmlns="" xmlns:a16="http://schemas.microsoft.com/office/drawing/2014/main" id="{20B27B1D-5500-CB18-DDF5-724207E9D884}"/>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15" name="ZoneTexte 14">
              <a:extLst>
                <a:ext uri="{FF2B5EF4-FFF2-40B4-BE49-F238E27FC236}">
                  <a16:creationId xmlns="" xmlns:a16="http://schemas.microsoft.com/office/drawing/2014/main" id="{50E9C74A-F430-815B-BD6B-8A4654E4CDB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6" name="Rectangle 15">
              <a:extLst>
                <a:ext uri="{FF2B5EF4-FFF2-40B4-BE49-F238E27FC236}">
                  <a16:creationId xmlns="" xmlns:a16="http://schemas.microsoft.com/office/drawing/2014/main" id="{78DE97D3-6C4A-AE7D-E517-EB29EE69A2C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127481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7585"/>
            <a:ext cx="2133600" cy="280415"/>
          </a:xfrm>
        </p:spPr>
        <p:txBody>
          <a:bodyPr/>
          <a:lstStyle/>
          <a:p>
            <a:fld id="{243FB592-B9A9-49AA-A86F-4031F7B97808}" type="slidenum">
              <a:rPr lang="en-US" smtClean="0"/>
              <a:pPr/>
              <a:t>17</a:t>
            </a:fld>
            <a:endParaRPr lang="en-US"/>
          </a:p>
        </p:txBody>
      </p:sp>
      <p:graphicFrame>
        <p:nvGraphicFramePr>
          <p:cNvPr id="2" name="Table 1">
            <a:extLst>
              <a:ext uri="{FF2B5EF4-FFF2-40B4-BE49-F238E27FC236}">
                <a16:creationId xmlns="" xmlns:a16="http://schemas.microsoft.com/office/drawing/2014/main" id="{1142A437-3B1B-D14A-96F4-A3597E460683}"/>
              </a:ext>
            </a:extLst>
          </p:cNvPr>
          <p:cNvGraphicFramePr>
            <a:graphicFrameLocks noGrp="1"/>
          </p:cNvGraphicFramePr>
          <p:nvPr>
            <p:extLst>
              <p:ext uri="{D42A27DB-BD31-4B8C-83A1-F6EECF244321}">
                <p14:modId xmlns="" xmlns:p14="http://schemas.microsoft.com/office/powerpoint/2010/main" val="3857193779"/>
              </p:ext>
            </p:extLst>
          </p:nvPr>
        </p:nvGraphicFramePr>
        <p:xfrm>
          <a:off x="1055213" y="1310482"/>
          <a:ext cx="6140784" cy="4232581"/>
        </p:xfrm>
        <a:graphic>
          <a:graphicData uri="http://schemas.openxmlformats.org/drawingml/2006/table">
            <a:tbl>
              <a:tblPr/>
              <a:tblGrid>
                <a:gridCol w="1686698">
                  <a:extLst>
                    <a:ext uri="{9D8B030D-6E8A-4147-A177-3AD203B41FA5}">
                      <a16:colId xmlns="" xmlns:a16="http://schemas.microsoft.com/office/drawing/2014/main" val="1327168404"/>
                    </a:ext>
                  </a:extLst>
                </a:gridCol>
                <a:gridCol w="1383694">
                  <a:extLst>
                    <a:ext uri="{9D8B030D-6E8A-4147-A177-3AD203B41FA5}">
                      <a16:colId xmlns="" xmlns:a16="http://schemas.microsoft.com/office/drawing/2014/main" val="3262294873"/>
                    </a:ext>
                  </a:extLst>
                </a:gridCol>
                <a:gridCol w="1535196">
                  <a:extLst>
                    <a:ext uri="{9D8B030D-6E8A-4147-A177-3AD203B41FA5}">
                      <a16:colId xmlns="" xmlns:a16="http://schemas.microsoft.com/office/drawing/2014/main" val="2169601708"/>
                    </a:ext>
                  </a:extLst>
                </a:gridCol>
                <a:gridCol w="1535196">
                  <a:extLst>
                    <a:ext uri="{9D8B030D-6E8A-4147-A177-3AD203B41FA5}">
                      <a16:colId xmlns="" xmlns:a16="http://schemas.microsoft.com/office/drawing/2014/main" val="2872432096"/>
                    </a:ext>
                  </a:extLst>
                </a:gridCol>
              </a:tblGrid>
              <a:tr h="968026">
                <a:tc>
                  <a:txBody>
                    <a:bodyPr/>
                    <a:lstStyle/>
                    <a:p>
                      <a:pPr algn="ctr" fontAlgn="t"/>
                      <a:r>
                        <a:rPr lang="fr" sz="1300" b="1" dirty="0">
                          <a:solidFill>
                            <a:srgbClr val="4D4D4D"/>
                          </a:solidFill>
                          <a:effectLst/>
                        </a:rPr>
                        <a:t>DE MATÉRIEL (Composants principaux)</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POIDS APPROXIMATIF (kg)</a:t>
                      </a:r>
                      <a:endParaRPr lang="en-US" sz="1300" b="1" dirty="0">
                        <a:solidFill>
                          <a:srgbClr val="4D4D4D"/>
                        </a:solidFill>
                        <a:effectLst/>
                      </a:endParaRPr>
                    </a:p>
                    <a:p>
                      <a:pPr algn="ctr" fontAlgn="t"/>
                      <a:r>
                        <a:rPr lang="fr" sz="1300" b="1" dirty="0">
                          <a:solidFill>
                            <a:srgbClr val="4D4D4D"/>
                          </a:solidFill>
                          <a:effectLst/>
                        </a:rPr>
                        <a:t>De </a:t>
                      </a:r>
                      <a:r>
                        <a:rPr lang="fr" sz="1300" b="1" dirty="0" err="1">
                          <a:solidFill>
                            <a:srgbClr val="4D4D4D"/>
                          </a:solidFill>
                          <a:effectLst/>
                        </a:rPr>
                        <a:t>BoQ</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ÉNERGIE INCORPOREE</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 MJ/kg) </a:t>
                      </a:r>
                      <a:r>
                        <a:rPr lang="en-US" sz="1300" b="1" dirty="0">
                          <a:solidFill>
                            <a:srgbClr val="4D4D4D"/>
                          </a:solidFill>
                          <a:effectLst/>
                        </a:rPr>
                        <a:t/>
                      </a:r>
                      <a:br>
                        <a:rPr lang="en-US" sz="1300" b="1" dirty="0">
                          <a:solidFill>
                            <a:srgbClr val="4D4D4D"/>
                          </a:solidFill>
                          <a:effectLst/>
                        </a:rPr>
                      </a:br>
                      <a:r>
                        <a:rPr lang="fr" sz="1300" b="1" dirty="0">
                          <a:solidFill>
                            <a:srgbClr val="4D4D4D"/>
                          </a:solidFill>
                          <a:effectLst/>
                        </a:rPr>
                        <a:t>De la nomenclature</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t"/>
                      <a:r>
                        <a:rPr lang="fr" sz="1300" b="1" dirty="0">
                          <a:solidFill>
                            <a:srgbClr val="4D4D4D"/>
                          </a:solidFill>
                          <a:effectLst/>
                        </a:rPr>
                        <a:t>INCORPOREE (MJ)</a:t>
                      </a:r>
                      <a:endParaRPr lang="en-US" sz="1300" dirty="0">
                        <a:solidFill>
                          <a:srgbClr val="4D4D4D"/>
                        </a:solidFill>
                        <a:effectLst/>
                      </a:endParaRPr>
                    </a:p>
                  </a:txBody>
                  <a:tcPr marL="71074" marR="85289" marT="85289" marB="63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614431746"/>
                  </a:ext>
                </a:extLst>
              </a:tr>
              <a:tr h="353948">
                <a:tc gridSpan="4">
                  <a:txBody>
                    <a:bodyPr/>
                    <a:lstStyle/>
                    <a:p>
                      <a:pPr algn="ctr" fontAlgn="t"/>
                      <a:r>
                        <a:rPr lang="fr" sz="1300" b="1" dirty="0">
                          <a:solidFill>
                            <a:srgbClr val="4D4D4D"/>
                          </a:solidFill>
                          <a:effectLst/>
                        </a:rPr>
                        <a:t>Fenêtres et vitrage</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532536394"/>
                  </a:ext>
                </a:extLst>
              </a:tr>
              <a:tr h="792000">
                <a:tc>
                  <a:txBody>
                    <a:bodyPr/>
                    <a:lstStyle/>
                    <a:p>
                      <a:pPr algn="ctr" fontAlgn="t"/>
                      <a:r>
                        <a:rPr lang="fr" sz="1300" dirty="0">
                          <a:solidFill>
                            <a:srgbClr val="4D4D4D"/>
                          </a:solidFill>
                          <a:effectLst/>
                        </a:rPr>
                        <a:t>En aluminium – peinte en usine</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296</a:t>
                      </a:r>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34.3</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69503513"/>
                  </a:ext>
                </a:extLst>
              </a:tr>
              <a:tr h="540000">
                <a:tc>
                  <a:txBody>
                    <a:bodyPr/>
                    <a:lstStyle/>
                    <a:p>
                      <a:pPr algn="ctr" fontAlgn="t"/>
                      <a:r>
                        <a:rPr lang="fr" sz="1300" dirty="0">
                          <a:solidFill>
                            <a:srgbClr val="4D4D4D"/>
                          </a:solidFill>
                          <a:effectLst/>
                        </a:rPr>
                        <a:t>Verre flotté</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462</a:t>
                      </a:r>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15.9</a:t>
                      </a: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95250" marR="114300" marT="114300" marB="857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51006424"/>
                  </a:ext>
                </a:extLst>
              </a:tr>
              <a:tr h="396000">
                <a:tc gridSpan="4">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fr" sz="1300" b="1" dirty="0">
                          <a:solidFill>
                            <a:srgbClr val="4D4D4D"/>
                          </a:solidFill>
                          <a:effectLst/>
                        </a:rPr>
                        <a:t>revêtement mural</a:t>
                      </a:r>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 xmlns:a16="http://schemas.microsoft.com/office/drawing/2014/main" val="385689189"/>
                  </a:ext>
                </a:extLst>
              </a:tr>
              <a:tr h="540000">
                <a:tc>
                  <a:txBody>
                    <a:bodyPr/>
                    <a:lstStyle/>
                    <a:p>
                      <a:pPr algn="ctr" fontAlgn="t"/>
                      <a:r>
                        <a:rPr lang="fr" sz="1300" dirty="0">
                          <a:solidFill>
                            <a:srgbClr val="4D4D4D"/>
                          </a:solidFill>
                          <a:effectLst/>
                        </a:rPr>
                        <a:t>Placage de brique</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14 133</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6.7</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97868143"/>
                  </a:ext>
                </a:extLst>
              </a:tr>
              <a:tr h="540000">
                <a:tc>
                  <a:txBody>
                    <a:bodyPr/>
                    <a:lstStyle/>
                    <a:p>
                      <a:pPr algn="ctr" fontAlgn="t"/>
                      <a:r>
                        <a:rPr lang="fr" sz="1300">
                          <a:solidFill>
                            <a:srgbClr val="4D4D4D"/>
                          </a:solidFill>
                          <a:effectLst/>
                        </a:rPr>
                        <a:t>Plaque en fibrociment</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3 015</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fr" sz="1300" dirty="0">
                          <a:solidFill>
                            <a:srgbClr val="4D4D4D"/>
                          </a:solidFill>
                          <a:effectLst/>
                        </a:rPr>
                        <a:t>9.4</a:t>
                      </a: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300" dirty="0">
                        <a:solidFill>
                          <a:srgbClr val="4D4D4D"/>
                        </a:solidFill>
                        <a:effectLst/>
                      </a:endParaRPr>
                    </a:p>
                  </a:txBody>
                  <a:tcPr marL="95250" marR="114300" marT="114300" marB="8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14842370"/>
                  </a:ext>
                </a:extLst>
              </a:tr>
            </a:tbl>
          </a:graphicData>
        </a:graphic>
      </p:graphicFrame>
      <p:sp>
        <p:nvSpPr>
          <p:cNvPr id="4" name="Rectangle 1">
            <a:extLst>
              <a:ext uri="{FF2B5EF4-FFF2-40B4-BE49-F238E27FC236}">
                <a16:creationId xmlns="" xmlns:a16="http://schemas.microsoft.com/office/drawing/2014/main" id="{83A4E52C-4257-174F-A87B-4FF6B3978472}"/>
              </a:ext>
            </a:extLst>
          </p:cNvPr>
          <p:cNvSpPr>
            <a:spLocks noChangeArrowheads="1"/>
          </p:cNvSpPr>
          <p:nvPr/>
        </p:nvSpPr>
        <p:spPr bwMode="auto">
          <a:xfrm>
            <a:off x="1501775" y="1019175"/>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0"/>
          <p:cNvSpPr/>
          <p:nvPr/>
        </p:nvSpPr>
        <p:spPr>
          <a:xfrm>
            <a:off x="7642391" y="1103146"/>
            <a:ext cx="1403857" cy="369332"/>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b="1" i="1" dirty="0">
                <a:cs typeface="Calibri" panose="020F0502020204030204" pitchFamily="34" charset="0"/>
              </a:rPr>
              <a:t>Étapes 1 à 3</a:t>
            </a:r>
            <a:endParaRPr lang="el-GR" dirty="0"/>
          </a:p>
        </p:txBody>
      </p:sp>
      <p:sp>
        <p:nvSpPr>
          <p:cNvPr id="7" name="Titolo 1">
            <a:extLst>
              <a:ext uri="{FF2B5EF4-FFF2-40B4-BE49-F238E27FC236}">
                <a16:creationId xmlns="" xmlns:a16="http://schemas.microsoft.com/office/drawing/2014/main" id="{CEA766DF-F444-DC88-7372-55192E92E37D}"/>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8" name="Groupe 7">
            <a:extLst>
              <a:ext uri="{FF2B5EF4-FFF2-40B4-BE49-F238E27FC236}">
                <a16:creationId xmlns="" xmlns:a16="http://schemas.microsoft.com/office/drawing/2014/main" id="{DC4EC114-4B18-0923-56E8-C5AB2E13D32C}"/>
              </a:ext>
            </a:extLst>
          </p:cNvPr>
          <p:cNvGrpSpPr/>
          <p:nvPr/>
        </p:nvGrpSpPr>
        <p:grpSpPr>
          <a:xfrm>
            <a:off x="0" y="5928255"/>
            <a:ext cx="9144000" cy="939270"/>
            <a:chOff x="0" y="5918730"/>
            <a:chExt cx="9144000" cy="939270"/>
          </a:xfrm>
        </p:grpSpPr>
        <p:pic>
          <p:nvPicPr>
            <p:cNvPr id="9" name="Image 8">
              <a:extLst>
                <a:ext uri="{FF2B5EF4-FFF2-40B4-BE49-F238E27FC236}">
                  <a16:creationId xmlns="" xmlns:a16="http://schemas.microsoft.com/office/drawing/2014/main" id="{67911BFF-50BA-3DE4-76E0-898788BFC895}"/>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2" name="ZoneTexte 11">
              <a:extLst>
                <a:ext uri="{FF2B5EF4-FFF2-40B4-BE49-F238E27FC236}">
                  <a16:creationId xmlns="" xmlns:a16="http://schemas.microsoft.com/office/drawing/2014/main" id="{09DBABC0-6E8F-64F4-56AF-6D7557B4EB4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3" name="Rectangle 12">
              <a:extLst>
                <a:ext uri="{FF2B5EF4-FFF2-40B4-BE49-F238E27FC236}">
                  <a16:creationId xmlns="" xmlns:a16="http://schemas.microsoft.com/office/drawing/2014/main" id="{02AB63E0-955C-F1A8-9991-15D5A989051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565357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1"/>
            <a:ext cx="2133600" cy="285750"/>
          </a:xfrm>
        </p:spPr>
        <p:txBody>
          <a:bodyPr/>
          <a:lstStyle/>
          <a:p>
            <a:fld id="{243FB592-B9A9-49AA-A86F-4031F7B97808}" type="slidenum">
              <a:rPr lang="en-US" smtClean="0"/>
              <a:pPr/>
              <a:t>2</a:t>
            </a:fld>
            <a:endParaRPr lang="en-US"/>
          </a:p>
        </p:txBody>
      </p:sp>
      <p:sp>
        <p:nvSpPr>
          <p:cNvPr id="6" name="Titolo 1">
            <a:extLst>
              <a:ext uri="{FF2B5EF4-FFF2-40B4-BE49-F238E27FC236}">
                <a16:creationId xmlns=""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aphicFrame>
        <p:nvGraphicFramePr>
          <p:cNvPr id="7" name="Tabella 6">
            <a:extLst>
              <a:ext uri="{FF2B5EF4-FFF2-40B4-BE49-F238E27FC236}">
                <a16:creationId xmlns="" xmlns:a16="http://schemas.microsoft.com/office/drawing/2014/main" id="{C970900A-BC0A-8448-846B-521603434073}"/>
              </a:ext>
            </a:extLst>
          </p:cNvPr>
          <p:cNvGraphicFramePr>
            <a:graphicFrameLocks noGrp="1"/>
          </p:cNvGraphicFramePr>
          <p:nvPr>
            <p:extLst>
              <p:ext uri="{D42A27DB-BD31-4B8C-83A1-F6EECF244321}">
                <p14:modId xmlns="" xmlns:p14="http://schemas.microsoft.com/office/powerpoint/2010/main" val="1049028916"/>
              </p:ext>
            </p:extLst>
          </p:nvPr>
        </p:nvGraphicFramePr>
        <p:xfrm>
          <a:off x="558800" y="2206752"/>
          <a:ext cx="8128000" cy="1296797"/>
        </p:xfrm>
        <a:graphic>
          <a:graphicData uri="http://schemas.openxmlformats.org/drawingml/2006/table">
            <a:tbl>
              <a:tblPr firstRow="1" bandRow="1">
                <a:tableStyleId>{F5AB1C69-6EDB-4FF4-983F-18BD219EF322}</a:tableStyleId>
              </a:tblPr>
              <a:tblGrid>
                <a:gridCol w="4052277">
                  <a:extLst>
                    <a:ext uri="{9D8B030D-6E8A-4147-A177-3AD203B41FA5}">
                      <a16:colId xmlns="" xmlns:a16="http://schemas.microsoft.com/office/drawing/2014/main" val="2485450507"/>
                    </a:ext>
                  </a:extLst>
                </a:gridCol>
                <a:gridCol w="4075723">
                  <a:extLst>
                    <a:ext uri="{9D8B030D-6E8A-4147-A177-3AD203B41FA5}">
                      <a16:colId xmlns="" xmlns:a16="http://schemas.microsoft.com/office/drawing/2014/main" val="4179020819"/>
                    </a:ext>
                  </a:extLst>
                </a:gridCol>
              </a:tblGrid>
              <a:tr h="555117">
                <a:tc gridSpan="2">
                  <a:txBody>
                    <a:bodyPr/>
                    <a:lstStyle/>
                    <a:p>
                      <a:pPr algn="ctr">
                        <a:lnSpc>
                          <a:spcPct val="115000"/>
                        </a:lnSpc>
                        <a:spcAft>
                          <a:spcPts val="0"/>
                        </a:spcAft>
                      </a:pPr>
                      <a:r>
                        <a:rPr lang="fr" sz="2000" dirty="0">
                          <a:effectLst/>
                        </a:rPr>
                        <a:t>B.1.6 – Énergie primaire non renouvelable incorporée</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pPr>
                        <a:lnSpc>
                          <a:spcPct val="115000"/>
                        </a:lnSpc>
                        <a:spcAft>
                          <a:spcPts val="0"/>
                        </a:spcAft>
                      </a:pP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37205820"/>
                  </a:ext>
                </a:extLst>
              </a:tr>
              <a:tr h="370840">
                <a:tc>
                  <a:txBody>
                    <a:bodyPr/>
                    <a:lstStyle/>
                    <a:p>
                      <a:pPr algn="ctr">
                        <a:lnSpc>
                          <a:spcPct val="115000"/>
                        </a:lnSpc>
                        <a:spcAft>
                          <a:spcPts val="0"/>
                        </a:spcAft>
                      </a:pPr>
                      <a:r>
                        <a:rPr lang="fr" sz="1800">
                          <a:effectLst/>
                        </a:rPr>
                        <a:t>THEME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fr" sz="1800" dirty="0">
                          <a:effectLst/>
                        </a:rPr>
                        <a:t>CATÉGORIE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392852143"/>
                  </a:ext>
                </a:extLst>
              </a:tr>
              <a:tr h="370840">
                <a:tc>
                  <a:txBody>
                    <a:bodyPr/>
                    <a:lstStyle/>
                    <a:p>
                      <a:pPr algn="ctr"/>
                      <a:r>
                        <a:rPr lang="fr" sz="1600" dirty="0"/>
                        <a:t>B. Consommation d'énergie et de ressources</a:t>
                      </a:r>
                      <a:endParaRPr lang="en-US" sz="1600" dirty="0"/>
                    </a:p>
                  </a:txBody>
                  <a:tcPr/>
                </a:tc>
                <a:tc>
                  <a:txBody>
                    <a:bodyPr/>
                    <a:lstStyle/>
                    <a:p>
                      <a:pPr algn="ctr"/>
                      <a:r>
                        <a:rPr lang="fr" sz="1600" dirty="0"/>
                        <a:t>B.1 Énergie</a:t>
                      </a:r>
                      <a:endParaRPr lang="en-US" sz="1600" dirty="0"/>
                    </a:p>
                  </a:txBody>
                  <a:tcPr/>
                </a:tc>
                <a:extLst>
                  <a:ext uri="{0D108BD9-81ED-4DB2-BD59-A6C34878D82A}">
                    <a16:rowId xmlns="" xmlns:a16="http://schemas.microsoft.com/office/drawing/2014/main" val="588392747"/>
                  </a:ext>
                </a:extLst>
              </a:tr>
            </a:tbl>
          </a:graphicData>
        </a:graphic>
      </p:graphicFrame>
      <p:grpSp>
        <p:nvGrpSpPr>
          <p:cNvPr id="2" name="Groupe 1">
            <a:extLst>
              <a:ext uri="{FF2B5EF4-FFF2-40B4-BE49-F238E27FC236}">
                <a16:creationId xmlns="" xmlns:a16="http://schemas.microsoft.com/office/drawing/2014/main" id="{866F630C-C669-0BDA-63F3-1FB38BFB8810}"/>
              </a:ext>
            </a:extLst>
          </p:cNvPr>
          <p:cNvGrpSpPr/>
          <p:nvPr/>
        </p:nvGrpSpPr>
        <p:grpSpPr>
          <a:xfrm>
            <a:off x="0" y="5928255"/>
            <a:ext cx="9144000" cy="939270"/>
            <a:chOff x="0" y="5918730"/>
            <a:chExt cx="9144000" cy="939270"/>
          </a:xfrm>
        </p:grpSpPr>
        <p:pic>
          <p:nvPicPr>
            <p:cNvPr id="4" name="Image 3">
              <a:extLst>
                <a:ext uri="{FF2B5EF4-FFF2-40B4-BE49-F238E27FC236}">
                  <a16:creationId xmlns="" xmlns:a16="http://schemas.microsoft.com/office/drawing/2014/main" id="{99C09553-B294-53F3-E024-A7E2A4FB921C}"/>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8" name="ZoneTexte 7">
              <a:extLst>
                <a:ext uri="{FF2B5EF4-FFF2-40B4-BE49-F238E27FC236}">
                  <a16:creationId xmlns="" xmlns:a16="http://schemas.microsoft.com/office/drawing/2014/main" id="{9D190E1B-D5D0-2E1B-C711-0C5C8FE73A1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 xmlns:a16="http://schemas.microsoft.com/office/drawing/2014/main" id="{5ECD2610-A9E7-0356-0D8C-F65DE2F54E9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73647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INDICATEUR</a:t>
            </a:r>
            <a:r>
              <a:rPr lang="fr" sz="2400" b="1" dirty="0">
                <a:latin typeface="Calibri" panose="020F0502020204030204" pitchFamily="34" charset="0"/>
                <a:cs typeface="Calibri" panose="020F0502020204030204" pitchFamily="34" charset="0"/>
              </a:rPr>
              <a:t> </a:t>
            </a: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3</a:t>
            </a:fld>
            <a:endParaRPr lang="en-US"/>
          </a:p>
        </p:txBody>
      </p:sp>
      <p:graphicFrame>
        <p:nvGraphicFramePr>
          <p:cNvPr id="10" name="Tabella 9">
            <a:extLst>
              <a:ext uri="{FF2B5EF4-FFF2-40B4-BE49-F238E27FC236}">
                <a16:creationId xmlns="" xmlns:a16="http://schemas.microsoft.com/office/drawing/2014/main" id="{BA4E60F0-E0CB-4A0A-A9CF-6E5B38912F25}"/>
              </a:ext>
            </a:extLst>
          </p:cNvPr>
          <p:cNvGraphicFramePr>
            <a:graphicFrameLocks noGrp="1"/>
          </p:cNvGraphicFramePr>
          <p:nvPr>
            <p:extLst>
              <p:ext uri="{D42A27DB-BD31-4B8C-83A1-F6EECF244321}">
                <p14:modId xmlns="" xmlns:p14="http://schemas.microsoft.com/office/powerpoint/2010/main" val="592586113"/>
              </p:ext>
            </p:extLst>
          </p:nvPr>
        </p:nvGraphicFramePr>
        <p:xfrm>
          <a:off x="504528" y="1813774"/>
          <a:ext cx="8182272" cy="1558840"/>
        </p:xfrm>
        <a:graphic>
          <a:graphicData uri="http://schemas.openxmlformats.org/drawingml/2006/table">
            <a:tbl>
              <a:tblPr firstRow="1" bandRow="1">
                <a:tableStyleId>{F5AB1C69-6EDB-4FF4-983F-18BD219EF322}</a:tableStyleId>
              </a:tblPr>
              <a:tblGrid>
                <a:gridCol w="2736304">
                  <a:extLst>
                    <a:ext uri="{9D8B030D-6E8A-4147-A177-3AD203B41FA5}">
                      <a16:colId xmlns="" xmlns:a16="http://schemas.microsoft.com/office/drawing/2014/main" val="338152859"/>
                    </a:ext>
                  </a:extLst>
                </a:gridCol>
                <a:gridCol w="1529131">
                  <a:extLst>
                    <a:ext uri="{9D8B030D-6E8A-4147-A177-3AD203B41FA5}">
                      <a16:colId xmlns="" xmlns:a16="http://schemas.microsoft.com/office/drawing/2014/main" val="125890587"/>
                    </a:ext>
                  </a:extLst>
                </a:gridCol>
                <a:gridCol w="1574276">
                  <a:extLst>
                    <a:ext uri="{9D8B030D-6E8A-4147-A177-3AD203B41FA5}">
                      <a16:colId xmlns="" xmlns:a16="http://schemas.microsoft.com/office/drawing/2014/main" val="2093439941"/>
                    </a:ext>
                  </a:extLst>
                </a:gridCol>
                <a:gridCol w="2342561">
                  <a:extLst>
                    <a:ext uri="{9D8B030D-6E8A-4147-A177-3AD203B41FA5}">
                      <a16:colId xmlns="" xmlns:a16="http://schemas.microsoft.com/office/drawing/2014/main" val="1306176470"/>
                    </a:ext>
                  </a:extLst>
                </a:gridCol>
              </a:tblGrid>
              <a:tr h="370840">
                <a:tc>
                  <a:txBody>
                    <a:bodyPr/>
                    <a:lstStyle/>
                    <a:p>
                      <a:r>
                        <a:rPr lang="fr" sz="1600" dirty="0" err="1"/>
                        <a:t>Description</a:t>
                      </a:r>
                      <a:endParaRPr lang="it-IT" sz="1600" dirty="0"/>
                    </a:p>
                  </a:txBody>
                  <a:tcPr/>
                </a:tc>
                <a:tc>
                  <a:txBody>
                    <a:bodyPr/>
                    <a:lstStyle/>
                    <a:p>
                      <a:r>
                        <a:rPr lang="fr" sz="1600" dirty="0"/>
                        <a:t>Unité</a:t>
                      </a:r>
                    </a:p>
                  </a:txBody>
                  <a:tcPr/>
                </a:tc>
                <a:tc>
                  <a:txBody>
                    <a:bodyPr/>
                    <a:lstStyle/>
                    <a:p>
                      <a:r>
                        <a:rPr lang="fr" sz="1600" dirty="0"/>
                        <a:t>Stade du projet</a:t>
                      </a:r>
                    </a:p>
                  </a:txBody>
                  <a:tcPr/>
                </a:tc>
                <a:tc>
                  <a:txBody>
                    <a:bodyPr/>
                    <a:lstStyle/>
                    <a:p>
                      <a:r>
                        <a:rPr lang="fr" sz="1600" dirty="0"/>
                        <a:t>La source de données</a:t>
                      </a:r>
                    </a:p>
                  </a:txBody>
                  <a:tcPr/>
                </a:tc>
                <a:extLst>
                  <a:ext uri="{0D108BD9-81ED-4DB2-BD59-A6C34878D82A}">
                    <a16:rowId xmlns="" xmlns:a16="http://schemas.microsoft.com/office/drawing/2014/main" val="3467756336"/>
                  </a:ext>
                </a:extLst>
              </a:tr>
              <a:tr h="11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600" kern="1200" dirty="0">
                          <a:effectLst/>
                        </a:rPr>
                        <a:t>Énergie primaire non renouvelable incorporée</a:t>
                      </a:r>
                      <a:r>
                        <a:rPr lang="fr" sz="1600" kern="1200" baseline="0" dirty="0">
                          <a:effectLst/>
                        </a:rPr>
                        <a:t> par surface utile intérieure </a:t>
                      </a:r>
                      <a:endParaRPr lang="en-US" sz="1600" dirty="0">
                        <a:effectLst/>
                      </a:endParaRPr>
                    </a:p>
                  </a:txBody>
                  <a:tcPr anchor="ctr"/>
                </a:tc>
                <a:tc>
                  <a:txBody>
                    <a:bodyPr/>
                    <a:lstStyle/>
                    <a:p>
                      <a:pPr algn="ctr"/>
                      <a:r>
                        <a:rPr lang="fr" sz="1600" kern="1200" dirty="0">
                          <a:effectLst/>
                        </a:rPr>
                        <a:t>MJ/ </a:t>
                      </a:r>
                      <a:r>
                        <a:rPr lang="fr" sz="1600" kern="1200" baseline="0" dirty="0">
                          <a:effectLst/>
                        </a:rPr>
                        <a:t>m2</a:t>
                      </a:r>
                      <a:endParaRPr lang="it-IT" sz="1600" kern="1200" baseline="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r>
                        <a:rPr lang="fr" sz="1600" dirty="0"/>
                        <a:t>Conception</a:t>
                      </a:r>
                    </a:p>
                    <a:p>
                      <a:r>
                        <a:rPr lang="fr" sz="1600" dirty="0"/>
                        <a:t>____________</a:t>
                      </a:r>
                    </a:p>
                    <a:p>
                      <a:r>
                        <a:rPr lang="fr" sz="1600" dirty="0" err="1"/>
                        <a:t>Profession</a:t>
                      </a:r>
                      <a:endParaRPr lang="it-IT" sz="1600" dirty="0">
                        <a:latin typeface="Calibri" panose="020F0502020204030204" pitchFamily="34" charset="0"/>
                        <a:cs typeface="Calibri" panose="020F0502020204030204" pitchFamily="34" charset="0"/>
                      </a:endParaRPr>
                    </a:p>
                  </a:txBody>
                  <a:tcPr anchor="ctr"/>
                </a:tc>
                <a:tc>
                  <a:txBody>
                    <a:bodyPr/>
                    <a:lstStyle/>
                    <a:p>
                      <a:r>
                        <a:rPr lang="fr" sz="1600" dirty="0" err="1"/>
                        <a:t>Estimation</a:t>
                      </a:r>
                      <a:endParaRPr lang="it-IT" sz="1600" dirty="0"/>
                    </a:p>
                    <a:p>
                      <a:r>
                        <a:rPr lang="fr" sz="1600" dirty="0"/>
                        <a:t>____________</a:t>
                      </a:r>
                    </a:p>
                    <a:p>
                      <a:r>
                        <a:rPr lang="fr" sz="1600" dirty="0" err="1"/>
                        <a:t>Pas</a:t>
                      </a:r>
                      <a:r>
                        <a:rPr lang="fr" sz="1600" dirty="0"/>
                        <a:t> </a:t>
                      </a:r>
                      <a:r>
                        <a:rPr lang="fr" sz="1600" dirty="0" err="1"/>
                        <a:t>en vigueur</a:t>
                      </a:r>
                      <a:endParaRPr lang="it-IT" sz="1600" dirty="0">
                        <a:latin typeface="Calibri" panose="020F0502020204030204" pitchFamily="34" charset="0"/>
                        <a:cs typeface="Calibri" panose="020F0502020204030204" pitchFamily="34" charset="0"/>
                      </a:endParaRPr>
                    </a:p>
                  </a:txBody>
                  <a:tcPr anchor="ctr"/>
                </a:tc>
                <a:extLst>
                  <a:ext uri="{0D108BD9-81ED-4DB2-BD59-A6C34878D82A}">
                    <a16:rowId xmlns="" xmlns:a16="http://schemas.microsoft.com/office/drawing/2014/main" val="2222151201"/>
                  </a:ext>
                </a:extLst>
              </a:tr>
            </a:tbl>
          </a:graphicData>
        </a:graphic>
      </p:graphicFrame>
      <p:sp>
        <p:nvSpPr>
          <p:cNvPr id="2" name="TextBox 1"/>
          <p:cNvSpPr txBox="1"/>
          <p:nvPr/>
        </p:nvSpPr>
        <p:spPr>
          <a:xfrm>
            <a:off x="1095154" y="3618424"/>
            <a:ext cx="7729869" cy="1600438"/>
          </a:xfrm>
          <a:prstGeom prst="rect">
            <a:avLst/>
          </a:prstGeom>
          <a:noFill/>
        </p:spPr>
        <p:txBody>
          <a:bodyPr wrap="square" rtlCol="0">
            <a:spAutoFit/>
          </a:bodyPr>
          <a:lstStyle/>
          <a:p>
            <a:r>
              <a:rPr lang="fr" sz="1600" dirty="0"/>
              <a:t>L'indicateur n'est </a:t>
            </a:r>
            <a:r>
              <a:rPr lang="fr" sz="1600" b="1" dirty="0"/>
              <a:t>applicable qu'au stade de la conception </a:t>
            </a:r>
            <a:r>
              <a:rPr lang="fr" sz="1600" dirty="0"/>
              <a:t>.</a:t>
            </a:r>
          </a:p>
          <a:p>
            <a:r>
              <a:rPr lang="fr" sz="1600" dirty="0"/>
              <a:t>En cas de </a:t>
            </a:r>
            <a:r>
              <a:rPr lang="fr" sz="1600" u="sng" dirty="0"/>
              <a:t>construction neuve </a:t>
            </a:r>
            <a:r>
              <a:rPr lang="fr" sz="1600" dirty="0"/>
              <a:t>, l'indicateur doit être calculé en tenant compte de tous les matériaux utilisés pour la construction du bâtiment.</a:t>
            </a:r>
          </a:p>
          <a:p>
            <a:r>
              <a:rPr lang="fr" sz="1600" dirty="0"/>
              <a:t>Dans le cas d'un </a:t>
            </a:r>
            <a:r>
              <a:rPr lang="fr" sz="1600" u="sng" dirty="0"/>
              <a:t>bâtiment existant </a:t>
            </a:r>
            <a:r>
              <a:rPr lang="fr" sz="1600" dirty="0"/>
              <a:t>, l'indicateur doit être calculé en tenant compte uniquement des matériaux utilisés pour sa rénovation et non de ceux préexistants.</a:t>
            </a:r>
          </a:p>
          <a:p>
            <a:endParaRPr lang="en-GB" sz="1600" dirty="0"/>
          </a:p>
        </p:txBody>
      </p:sp>
      <p:pic>
        <p:nvPicPr>
          <p:cNvPr id="7"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4528" y="3645039"/>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itolo 1">
            <a:extLst>
              <a:ext uri="{FF2B5EF4-FFF2-40B4-BE49-F238E27FC236}">
                <a16:creationId xmlns="" xmlns:a16="http://schemas.microsoft.com/office/drawing/2014/main" id="{A6DC39DA-2CE7-BB87-3A6F-8C4A00CA417D}"/>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6" name="Groupe 5">
            <a:extLst>
              <a:ext uri="{FF2B5EF4-FFF2-40B4-BE49-F238E27FC236}">
                <a16:creationId xmlns="" xmlns:a16="http://schemas.microsoft.com/office/drawing/2014/main" id="{8812F752-C890-E29B-B3B7-9A0206A59220}"/>
              </a:ext>
            </a:extLst>
          </p:cNvPr>
          <p:cNvGrpSpPr/>
          <p:nvPr/>
        </p:nvGrpSpPr>
        <p:grpSpPr>
          <a:xfrm>
            <a:off x="0" y="5928255"/>
            <a:ext cx="9144000" cy="939270"/>
            <a:chOff x="0" y="5918730"/>
            <a:chExt cx="9144000" cy="939270"/>
          </a:xfrm>
        </p:grpSpPr>
        <p:pic>
          <p:nvPicPr>
            <p:cNvPr id="9" name="Image 8">
              <a:extLst>
                <a:ext uri="{FF2B5EF4-FFF2-40B4-BE49-F238E27FC236}">
                  <a16:creationId xmlns="" xmlns:a16="http://schemas.microsoft.com/office/drawing/2014/main" id="{8692F916-7A0E-75A8-CA6F-05E31D2F72FF}"/>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11" name="ZoneTexte 10">
              <a:extLst>
                <a:ext uri="{FF2B5EF4-FFF2-40B4-BE49-F238E27FC236}">
                  <a16:creationId xmlns="" xmlns:a16="http://schemas.microsoft.com/office/drawing/2014/main" id="{B8BCC532-B197-00A2-983D-46829339920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 xmlns:a16="http://schemas.microsoft.com/office/drawing/2014/main" id="{854340FA-9030-AD1E-74B1-2A4BCFB34FD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302820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INTENTION</a:t>
            </a:r>
          </a:p>
          <a:p>
            <a:pPr marL="0" indent="0">
              <a:buNone/>
            </a:pPr>
            <a:endParaRPr lang="en-US" sz="2400" i="1" dirty="0">
              <a:latin typeface="Calibri" panose="020F0502020204030204" pitchFamily="34" charset="0"/>
              <a:cs typeface="Calibri" panose="020F0502020204030204" pitchFamily="34" charset="0"/>
            </a:endParaRPr>
          </a:p>
          <a:p>
            <a:pPr marL="0" indent="0" algn="just">
              <a:buNone/>
            </a:pPr>
            <a:r>
              <a:rPr lang="fr" sz="2400" dirty="0">
                <a:latin typeface="Calibri" panose="020F0502020204030204" pitchFamily="34" charset="0"/>
                <a:cs typeface="Calibri" panose="020F0502020204030204" pitchFamily="34" charset="0"/>
              </a:rPr>
              <a:t>Promouvoir l' utilisation de matériaux de construction à faible énergie grise.</a:t>
            </a: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pPr/>
              <a:t>4</a:t>
            </a:fld>
            <a:endParaRPr lang="en-US"/>
          </a:p>
        </p:txBody>
      </p:sp>
      <p:sp>
        <p:nvSpPr>
          <p:cNvPr id="8" name="Titolo 1">
            <a:extLst>
              <a:ext uri="{FF2B5EF4-FFF2-40B4-BE49-F238E27FC236}">
                <a16:creationId xmlns="" xmlns:a16="http://schemas.microsoft.com/office/drawing/2014/main" id="{909D3AE7-3132-9247-CBC3-28BA56ACE7A8}"/>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9" name="Groupe 8">
            <a:extLst>
              <a:ext uri="{FF2B5EF4-FFF2-40B4-BE49-F238E27FC236}">
                <a16:creationId xmlns="" xmlns:a16="http://schemas.microsoft.com/office/drawing/2014/main" id="{F707E7CF-B315-08EC-D13D-789B70CCDF96}"/>
              </a:ext>
            </a:extLst>
          </p:cNvPr>
          <p:cNvGrpSpPr/>
          <p:nvPr/>
        </p:nvGrpSpPr>
        <p:grpSpPr>
          <a:xfrm>
            <a:off x="0" y="5928255"/>
            <a:ext cx="9144000" cy="939270"/>
            <a:chOff x="0" y="5918730"/>
            <a:chExt cx="9144000" cy="939270"/>
          </a:xfrm>
        </p:grpSpPr>
        <p:pic>
          <p:nvPicPr>
            <p:cNvPr id="10" name="Image 9">
              <a:extLst>
                <a:ext uri="{FF2B5EF4-FFF2-40B4-BE49-F238E27FC236}">
                  <a16:creationId xmlns="" xmlns:a16="http://schemas.microsoft.com/office/drawing/2014/main" id="{1DECC1AF-CF16-F463-5BBA-3044EF273A4B}"/>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1" name="ZoneTexte 10">
              <a:extLst>
                <a:ext uri="{FF2B5EF4-FFF2-40B4-BE49-F238E27FC236}">
                  <a16:creationId xmlns="" xmlns:a16="http://schemas.microsoft.com/office/drawing/2014/main" id="{49EB3B44-7ACA-E423-2C69-89368655DF8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 xmlns:a16="http://schemas.microsoft.com/office/drawing/2014/main" id="{1926CD41-F14B-E194-E3D3-8805C78DDF8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96557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121664"/>
            <a:ext cx="8583168" cy="4417899"/>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DESCRIPTION</a:t>
            </a:r>
            <a:endParaRPr lang="en-US" sz="2400" b="1" u="sng" dirty="0">
              <a:latin typeface="Calibri" panose="020F0502020204030204" pitchFamily="34" charset="0"/>
              <a:cs typeface="Calibri" panose="020F0502020204030204" pitchFamily="34" charset="0"/>
            </a:endParaRPr>
          </a:p>
          <a:p>
            <a:pPr marL="0" indent="0">
              <a:buNone/>
            </a:pPr>
            <a:endParaRPr lang="en-US" sz="2000" b="1" u="sng" dirty="0">
              <a:latin typeface="Calibri" panose="020F0502020204030204" pitchFamily="34" charset="0"/>
            </a:endParaRPr>
          </a:p>
          <a:p>
            <a:pPr marL="0" indent="0" algn="just">
              <a:buNone/>
            </a:pPr>
            <a:r>
              <a:rPr lang="fr" sz="2000" dirty="0"/>
              <a:t>Cet indicateur mesure l'énergie primaire incarnée non renouvelable des matériaux utilisés pour la construction du bâtiment. L'énergie grise est l'énergie consommée par tous les processus associés à la production de matériaux de construction, de l'approvisionnement en matières premières à la fabrication (du berceau à la porte) énergie utilisée pour l'acquisition des matières premières, la transformation, la fabrication et l'assemblage des matériaux de construction à la porte de l'usine.</a:t>
            </a:r>
          </a:p>
          <a:p>
            <a:pPr marL="0" indent="0" algn="just">
              <a:buNone/>
            </a:pPr>
            <a:r>
              <a:rPr lang="fr" sz="2000" dirty="0" smtClean="0"/>
              <a:t>Tout au long du  process </a:t>
            </a:r>
            <a:r>
              <a:rPr lang="fr" sz="2000" dirty="0" smtClean="0"/>
              <a:t>: </a:t>
            </a:r>
            <a:r>
              <a:rPr lang="fr" sz="2000" dirty="0"/>
              <a:t>énergie utilisée pour l'acquisition de matières premières, la transformation, la fabrication et l'assemblage de matériaux de construction à la sortie de l'usine.</a:t>
            </a:r>
          </a:p>
          <a:p>
            <a:pPr marL="0" indent="0">
              <a:buNone/>
            </a:pPr>
            <a:endParaRPr lang="it-IT" sz="20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5</a:t>
            </a:fld>
            <a:endParaRPr lang="en-US"/>
          </a:p>
        </p:txBody>
      </p:sp>
      <p:sp>
        <p:nvSpPr>
          <p:cNvPr id="2" name="Titolo 1">
            <a:extLst>
              <a:ext uri="{FF2B5EF4-FFF2-40B4-BE49-F238E27FC236}">
                <a16:creationId xmlns="" xmlns:a16="http://schemas.microsoft.com/office/drawing/2014/main" id="{270CC0B8-8EEA-E2D2-D80F-A823F2E5B8B4}"/>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4" name="Groupe 3">
            <a:extLst>
              <a:ext uri="{FF2B5EF4-FFF2-40B4-BE49-F238E27FC236}">
                <a16:creationId xmlns="" xmlns:a16="http://schemas.microsoft.com/office/drawing/2014/main" id="{9ADD694A-E909-5C4D-55D3-2565818D007F}"/>
              </a:ext>
            </a:extLst>
          </p:cNvPr>
          <p:cNvGrpSpPr/>
          <p:nvPr/>
        </p:nvGrpSpPr>
        <p:grpSpPr>
          <a:xfrm>
            <a:off x="0" y="5928255"/>
            <a:ext cx="9144000" cy="939270"/>
            <a:chOff x="0" y="5918730"/>
            <a:chExt cx="9144000" cy="939270"/>
          </a:xfrm>
        </p:grpSpPr>
        <p:pic>
          <p:nvPicPr>
            <p:cNvPr id="6" name="Image 5">
              <a:extLst>
                <a:ext uri="{FF2B5EF4-FFF2-40B4-BE49-F238E27FC236}">
                  <a16:creationId xmlns="" xmlns:a16="http://schemas.microsoft.com/office/drawing/2014/main" id="{8E797E90-98B6-2217-6F4A-3B1EB6695546}"/>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7" name="ZoneTexte 6">
              <a:extLst>
                <a:ext uri="{FF2B5EF4-FFF2-40B4-BE49-F238E27FC236}">
                  <a16:creationId xmlns="" xmlns:a16="http://schemas.microsoft.com/office/drawing/2014/main" id="{0891712F-47CF-60F0-48C1-5DB64E9F311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 xmlns:a16="http://schemas.microsoft.com/office/drawing/2014/main" id="{96431F6C-38B3-9B8C-9A6E-C5B1CC179AD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65349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26592"/>
            <a:ext cx="8418576" cy="4825721"/>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LIMITE ET PORTÉE</a:t>
            </a:r>
            <a:endParaRPr lang="en-US" sz="2000" b="1" u="sng" dirty="0">
              <a:latin typeface="Calibri" panose="020F0502020204030204" pitchFamily="34" charset="0"/>
              <a:cs typeface="Calibri" panose="020F0502020204030204" pitchFamily="34" charset="0"/>
            </a:endParaRPr>
          </a:p>
          <a:p>
            <a:pPr marL="0" indent="0">
              <a:spcBef>
                <a:spcPts val="0"/>
              </a:spcBef>
              <a:buNone/>
            </a:pPr>
            <a:endParaRPr lang="en-US" sz="2000" dirty="0"/>
          </a:p>
          <a:p>
            <a:pPr marL="0" indent="0">
              <a:spcBef>
                <a:spcPts val="0"/>
              </a:spcBef>
              <a:buNone/>
            </a:pPr>
            <a:r>
              <a:rPr lang="fr" sz="2000" dirty="0"/>
              <a:t>La limite d'évaluation est le bâtiment</a:t>
            </a:r>
            <a:endParaRPr lang="en-GB" sz="2000" dirty="0"/>
          </a:p>
          <a:p>
            <a:pPr marL="0" indent="0">
              <a:spcBef>
                <a:spcPts val="0"/>
              </a:spcBef>
              <a:buNone/>
            </a:pPr>
            <a:endParaRPr lang="en-US" sz="2000" dirty="0"/>
          </a:p>
          <a:p>
            <a:pPr marL="0" indent="0" algn="just">
              <a:spcBef>
                <a:spcPts val="0"/>
              </a:spcBef>
              <a:buNone/>
            </a:pPr>
            <a:r>
              <a:rPr lang="fr" sz="2000" dirty="0"/>
              <a:t>Le champ d'application comprend l'étape du produit du bâtiment , c'est-à-dire de l'approvisionnement en matières premières à la fabrication. Le périmètre comprend les matériaux de construction </a:t>
            </a:r>
            <a:r>
              <a:rPr lang="fr" sz="2000" b="1" u="sng" dirty="0"/>
              <a:t>hors installations techniques </a:t>
            </a:r>
            <a:r>
              <a:rPr lang="fr" sz="2000" dirty="0">
                <a:solidFill>
                  <a:srgbClr val="FF0000"/>
                </a:solidFill>
              </a:rPr>
              <a:t>. </a:t>
            </a:r>
            <a:r>
              <a:rPr lang="fr" sz="2000" dirty="0"/>
              <a:t>Tous les éléments de la construction sont pris en compte : fondations, structure portante, enveloppe, dalles.</a:t>
            </a:r>
          </a:p>
          <a:p>
            <a:pPr marL="0" indent="0">
              <a:spcBef>
                <a:spcPts val="0"/>
              </a:spcBef>
              <a:buNone/>
            </a:pPr>
            <a:endParaRPr lang="it-IT" sz="20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pPr/>
              <a:t>6</a:t>
            </a:fld>
            <a:endParaRPr lang="en-US"/>
          </a:p>
        </p:txBody>
      </p:sp>
      <p:sp>
        <p:nvSpPr>
          <p:cNvPr id="7" name="Titolo 1">
            <a:extLst>
              <a:ext uri="{FF2B5EF4-FFF2-40B4-BE49-F238E27FC236}">
                <a16:creationId xmlns="" xmlns:a16="http://schemas.microsoft.com/office/drawing/2014/main" id="{FE2B5D2E-AA9B-8123-2976-D9403C92CEE1}"/>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8" name="Groupe 7">
            <a:extLst>
              <a:ext uri="{FF2B5EF4-FFF2-40B4-BE49-F238E27FC236}">
                <a16:creationId xmlns="" xmlns:a16="http://schemas.microsoft.com/office/drawing/2014/main" id="{FA73B58A-40B6-B5E5-5C36-9184816AFA06}"/>
              </a:ext>
            </a:extLst>
          </p:cNvPr>
          <p:cNvGrpSpPr/>
          <p:nvPr/>
        </p:nvGrpSpPr>
        <p:grpSpPr>
          <a:xfrm>
            <a:off x="0" y="5928255"/>
            <a:ext cx="9144000" cy="939270"/>
            <a:chOff x="0" y="5918730"/>
            <a:chExt cx="9144000" cy="939270"/>
          </a:xfrm>
        </p:grpSpPr>
        <p:pic>
          <p:nvPicPr>
            <p:cNvPr id="9" name="Image 8">
              <a:extLst>
                <a:ext uri="{FF2B5EF4-FFF2-40B4-BE49-F238E27FC236}">
                  <a16:creationId xmlns="" xmlns:a16="http://schemas.microsoft.com/office/drawing/2014/main" id="{D9A42EB0-8F55-EE04-E9E9-411481CE57AF}"/>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4F1557DE-4E94-E756-7F70-C4206AFD85E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82E5715B-0B65-64DE-DCCC-28FF145ED63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514159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26592"/>
            <a:ext cx="8681466" cy="4825721"/>
          </a:xfrm>
          <a:prstGeom prst="rect">
            <a:avLst/>
          </a:prstGeom>
        </p:spPr>
        <p:txBody>
          <a:bodyPr>
            <a:normAutofit/>
          </a:bodyPr>
          <a:lstStyle/>
          <a:p>
            <a:pPr marL="0" indent="0">
              <a:buNone/>
            </a:pPr>
            <a:r>
              <a:rPr lang="fr" sz="2400" b="1" u="sng" dirty="0">
                <a:latin typeface="Calibri" panose="020F0502020204030204" pitchFamily="34" charset="0"/>
                <a:cs typeface="Calibri" panose="020F0502020204030204" pitchFamily="34" charset="0"/>
              </a:rPr>
              <a:t>LIMITE ET PORTÉE</a:t>
            </a:r>
          </a:p>
          <a:p>
            <a:pPr marL="0" indent="0">
              <a:buNone/>
            </a:pPr>
            <a:r>
              <a:rPr lang="fr" sz="2400" dirty="0"/>
              <a:t>Le périmètre minimal de l'indicateur comprend les parties et éléments de construction suivants :</a:t>
            </a:r>
          </a:p>
          <a:p>
            <a:pPr marL="0" indent="0">
              <a:spcBef>
                <a:spcPts val="0"/>
              </a:spcBef>
              <a:buNone/>
            </a:pPr>
            <a:endParaRPr lang="it-IT" sz="24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7</a:t>
            </a:fld>
            <a:endParaRPr lang="en-US"/>
          </a:p>
        </p:txBody>
      </p:sp>
      <p:sp>
        <p:nvSpPr>
          <p:cNvPr id="8" name="Titolo 1">
            <a:extLst>
              <a:ext uri="{FF2B5EF4-FFF2-40B4-BE49-F238E27FC236}">
                <a16:creationId xmlns="" xmlns:a16="http://schemas.microsoft.com/office/drawing/2014/main" id="{189E912A-7F9D-088D-D123-033939DC026A}"/>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aphicFrame>
        <p:nvGraphicFramePr>
          <p:cNvPr id="10" name="Tableau 10">
            <a:extLst>
              <a:ext uri="{FF2B5EF4-FFF2-40B4-BE49-F238E27FC236}">
                <a16:creationId xmlns="" xmlns:a16="http://schemas.microsoft.com/office/drawing/2014/main" id="{E40841E0-A521-07B1-17AA-591F62A4C9D9}"/>
              </a:ext>
            </a:extLst>
          </p:cNvPr>
          <p:cNvGraphicFramePr>
            <a:graphicFrameLocks noGrp="1"/>
          </p:cNvGraphicFramePr>
          <p:nvPr>
            <p:extLst>
              <p:ext uri="{D42A27DB-BD31-4B8C-83A1-F6EECF244321}">
                <p14:modId xmlns="" xmlns:p14="http://schemas.microsoft.com/office/powerpoint/2010/main" val="3568303454"/>
              </p:ext>
            </p:extLst>
          </p:nvPr>
        </p:nvGraphicFramePr>
        <p:xfrm>
          <a:off x="431056" y="2343633"/>
          <a:ext cx="6799302" cy="3408680"/>
        </p:xfrm>
        <a:graphic>
          <a:graphicData uri="http://schemas.openxmlformats.org/drawingml/2006/table">
            <a:tbl>
              <a:tblPr firstRow="1" bandRow="1">
                <a:tableStyleId>{5C22544A-7EE6-4342-B048-85BDC9FD1C3A}</a:tableStyleId>
              </a:tblPr>
              <a:tblGrid>
                <a:gridCol w="3399651">
                  <a:extLst>
                    <a:ext uri="{9D8B030D-6E8A-4147-A177-3AD203B41FA5}">
                      <a16:colId xmlns="" xmlns:a16="http://schemas.microsoft.com/office/drawing/2014/main" val="4289197777"/>
                    </a:ext>
                  </a:extLst>
                </a:gridCol>
                <a:gridCol w="3399651">
                  <a:extLst>
                    <a:ext uri="{9D8B030D-6E8A-4147-A177-3AD203B41FA5}">
                      <a16:colId xmlns="" xmlns:a16="http://schemas.microsoft.com/office/drawing/2014/main" val="3077023323"/>
                    </a:ext>
                  </a:extLst>
                </a:gridCol>
              </a:tblGrid>
              <a:tr h="370840">
                <a:tc>
                  <a:txBody>
                    <a:bodyPr/>
                    <a:lstStyle/>
                    <a:p>
                      <a:r>
                        <a:rPr lang="fr-FR" sz="1400" dirty="0">
                          <a:solidFill>
                            <a:schemeClr val="tx1"/>
                          </a:solidFill>
                        </a:rPr>
                        <a:t>Pièces du bâtiment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fr-FR" sz="1400" dirty="0">
                          <a:solidFill>
                            <a:schemeClr val="tx1"/>
                          </a:solidFill>
                        </a:rPr>
                        <a:t>Eléments de construction connexes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432911453"/>
                  </a:ext>
                </a:extLst>
              </a:tr>
              <a:tr h="370840">
                <a:tc gridSpan="2">
                  <a:txBody>
                    <a:bodyPr/>
                    <a:lstStyle/>
                    <a:p>
                      <a:r>
                        <a:rPr lang="fr-FR" sz="1200" b="0" dirty="0">
                          <a:solidFill>
                            <a:schemeClr val="tx1"/>
                          </a:solidFill>
                          <a:latin typeface="Arial" panose="020B0604020202020204" pitchFamily="34" charset="0"/>
                          <a:cs typeface="Arial" panose="020B0604020202020204" pitchFamily="34" charset="0"/>
                        </a:rPr>
                        <a:t>Carcasse (sous-structure et suprastructure)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261447649"/>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Fondation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de soutènement de sous-sol sur pieux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153834805"/>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Structure porteuse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Carcasse (poutres poteaux et dalles)</a:t>
                      </a:r>
                    </a:p>
                    <a:p>
                      <a:r>
                        <a:rPr lang="fr-FR" sz="1200" b="0" dirty="0">
                          <a:solidFill>
                            <a:schemeClr val="tx1"/>
                          </a:solidFill>
                          <a:latin typeface="Arial" panose="020B0604020202020204" pitchFamily="34" charset="0"/>
                          <a:cs typeface="Arial" panose="020B0604020202020204" pitchFamily="34" charset="0"/>
                        </a:rPr>
                        <a:t>Murs extérieurs</a:t>
                      </a:r>
                    </a:p>
                    <a:p>
                      <a:r>
                        <a:rPr lang="fr-FR" sz="1200" b="0" dirty="0">
                          <a:solidFill>
                            <a:schemeClr val="tx1"/>
                          </a:solidFill>
                          <a:latin typeface="Arial" panose="020B0604020202020204" pitchFamily="34" charset="0"/>
                          <a:cs typeface="Arial" panose="020B0604020202020204" pitchFamily="34" charset="0"/>
                        </a:rPr>
                        <a:t>balcons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876400216"/>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Eléments non-porteurs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dalle du rez-de-chaussée, cloisons, rampes et escaliers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20583049"/>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Façades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Murs extérieurs, pergolas, ouvertures, peinture extérieures enduit et revêtements,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239019448"/>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plancher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étanchéité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71989260"/>
                  </a:ext>
                </a:extLst>
              </a:tr>
              <a:tr h="370840">
                <a:tc>
                  <a:txBody>
                    <a:bodyPr/>
                    <a:lstStyle/>
                    <a:p>
                      <a:r>
                        <a:rPr lang="fr-FR" sz="1200" b="0" dirty="0">
                          <a:solidFill>
                            <a:schemeClr val="tx1"/>
                          </a:solidFill>
                          <a:latin typeface="Arial" panose="020B0604020202020204" pitchFamily="34" charset="0"/>
                          <a:cs typeface="Arial" panose="020B0604020202020204" pitchFamily="34" charset="0"/>
                        </a:rPr>
                        <a:t>Parkings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0" dirty="0">
                          <a:solidFill>
                            <a:schemeClr val="tx1"/>
                          </a:solidFill>
                          <a:latin typeface="Arial" panose="020B0604020202020204" pitchFamily="34" charset="0"/>
                          <a:cs typeface="Arial" panose="020B0604020202020204" pitchFamily="34" charset="0"/>
                        </a:rPr>
                        <a:t>Sous sol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352468049"/>
                  </a:ext>
                </a:extLst>
              </a:tr>
            </a:tbl>
          </a:graphicData>
        </a:graphic>
      </p:graphicFrame>
      <p:grpSp>
        <p:nvGrpSpPr>
          <p:cNvPr id="11" name="Groupe 10">
            <a:extLst>
              <a:ext uri="{FF2B5EF4-FFF2-40B4-BE49-F238E27FC236}">
                <a16:creationId xmlns="" xmlns:a16="http://schemas.microsoft.com/office/drawing/2014/main" id="{64E985B6-8C0B-3D61-B15F-D7A189969D70}"/>
              </a:ext>
            </a:extLst>
          </p:cNvPr>
          <p:cNvGrpSpPr/>
          <p:nvPr/>
        </p:nvGrpSpPr>
        <p:grpSpPr>
          <a:xfrm>
            <a:off x="0" y="5928255"/>
            <a:ext cx="9144000" cy="939270"/>
            <a:chOff x="0" y="5918730"/>
            <a:chExt cx="9144000" cy="939270"/>
          </a:xfrm>
        </p:grpSpPr>
        <p:pic>
          <p:nvPicPr>
            <p:cNvPr id="12" name="Image 11">
              <a:extLst>
                <a:ext uri="{FF2B5EF4-FFF2-40B4-BE49-F238E27FC236}">
                  <a16:creationId xmlns="" xmlns:a16="http://schemas.microsoft.com/office/drawing/2014/main" id="{6AB2FEAD-90A4-7F37-1DB1-08E1B57D31FD}"/>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3" name="ZoneTexte 12">
              <a:extLst>
                <a:ext uri="{FF2B5EF4-FFF2-40B4-BE49-F238E27FC236}">
                  <a16:creationId xmlns="" xmlns:a16="http://schemas.microsoft.com/office/drawing/2014/main" id="{059E030F-96F1-D0A8-0A5F-EAEE452BD89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4" name="Rectangle 13">
              <a:extLst>
                <a:ext uri="{FF2B5EF4-FFF2-40B4-BE49-F238E27FC236}">
                  <a16:creationId xmlns="" xmlns:a16="http://schemas.microsoft.com/office/drawing/2014/main" id="{AAFC73CC-2484-DAD5-0C1F-A8F62272577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738269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831342"/>
            <a:ext cx="8609962" cy="4754880"/>
          </a:xfrm>
          <a:prstGeom prst="rect">
            <a:avLst/>
          </a:prstGeom>
        </p:spPr>
        <p:txBody>
          <a:bodyPr>
            <a:normAutofit/>
          </a:bodyPr>
          <a:lstStyle/>
          <a:p>
            <a:pPr marL="0" indent="0">
              <a:buNone/>
            </a:pPr>
            <a:r>
              <a:rPr lang="fr" sz="1800" b="1" u="sng" dirty="0">
                <a:latin typeface="Calibri" panose="020F0502020204030204" pitchFamily="34" charset="0"/>
                <a:cs typeface="Calibri" panose="020F0502020204030204" pitchFamily="34" charset="0"/>
              </a:rPr>
              <a:t>PROCÉDÉ D'ÉVALUATION</a:t>
            </a:r>
          </a:p>
          <a:p>
            <a:pPr marL="0" indent="0" algn="just">
              <a:buNone/>
            </a:pPr>
            <a:r>
              <a:rPr lang="fr" sz="1800" dirty="0"/>
              <a:t>Pour calculer la valeur de l' indicateur, il est nécessaire de compiler un Bill of Materials (BoM) qui est un inventaire massique des différents matériaux (kg) qui composent un bâtiment. La BoM est organisée selon les principaux éléments composant un bâtiment</a:t>
            </a:r>
          </a:p>
          <a:p>
            <a:pPr marL="0" indent="0" algn="just">
              <a:buNone/>
            </a:pPr>
            <a:endParaRPr lang="en-US" sz="800" dirty="0"/>
          </a:p>
          <a:p>
            <a:pPr marL="0" indent="0" algn="just">
              <a:buNone/>
            </a:pPr>
            <a:r>
              <a:rPr lang="fr" sz="1800" dirty="0"/>
              <a:t>Le point de départ est le devis quantitatif ( </a:t>
            </a:r>
            <a:r>
              <a:rPr lang="fr" sz="1800" dirty="0" err="1"/>
              <a:t>BoQ </a:t>
            </a:r>
            <a:r>
              <a:rPr lang="fr" sz="1800" dirty="0"/>
              <a:t>) spécifiant les éléments d'un bâtiment (par exemple les fondations, les colonnes). La </a:t>
            </a:r>
            <a:r>
              <a:rPr lang="fr" sz="1800" dirty="0" err="1"/>
              <a:t>BoQ</a:t>
            </a:r>
            <a:r>
              <a:rPr lang="fr" sz="1800" dirty="0"/>
              <a:t> comprend différentes catégories d'éléments, qui peuvent avoir différentes caractéristiques de performance fonctionnelle. BoM diffère d'un </a:t>
            </a:r>
            <a:r>
              <a:rPr lang="fr" sz="1800" dirty="0" err="1"/>
              <a:t>BoQ </a:t>
            </a:r>
            <a:r>
              <a:rPr lang="fr" sz="1800" dirty="0"/>
              <a:t>en ce qu'il décrit les différents matériaux (par exemple, le béton, l'acier, </a:t>
            </a:r>
            <a:r>
              <a:rPr lang="fr" sz="1800" dirty="0" err="1"/>
              <a:t>l'aluminium </a:t>
            </a:r>
            <a:r>
              <a:rPr lang="fr" sz="1800" dirty="0"/>
              <a:t>) qui sont contenus dans les différents éléments de construction. Une fois le BoM compilé, il est possible de calculer la valeur de l'indicateur.</a:t>
            </a:r>
            <a:endParaRPr lang="en-US" sz="18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pPr/>
              <a:t>8</a:t>
            </a:fld>
            <a:endParaRPr lang="en-US"/>
          </a:p>
        </p:txBody>
      </p:sp>
      <p:sp>
        <p:nvSpPr>
          <p:cNvPr id="2" name="Rectangle 1"/>
          <p:cNvSpPr/>
          <p:nvPr/>
        </p:nvSpPr>
        <p:spPr>
          <a:xfrm>
            <a:off x="624911" y="3969389"/>
            <a:ext cx="8250865" cy="646331"/>
          </a:xfrm>
          <a:prstGeom prst="rect">
            <a:avLst/>
          </a:prstGeom>
        </p:spPr>
        <p:txBody>
          <a:bodyPr wrap="square">
            <a:spAutoFit/>
          </a:bodyPr>
          <a:lstStyle/>
          <a:p>
            <a:r>
              <a:rPr lang="fr" dirty="0"/>
              <a:t>Un </a:t>
            </a:r>
            <a:r>
              <a:rPr lang="fr" dirty="0" err="1"/>
              <a:t>BoQ </a:t>
            </a:r>
            <a:r>
              <a:rPr lang="fr" dirty="0"/>
              <a:t>comprend les éléments de construction représentant au moins 99 % de la masse du bâtiment.</a:t>
            </a:r>
            <a:endParaRPr lang="en-GB" dirty="0"/>
          </a:p>
        </p:txBody>
      </p:sp>
      <p:pic>
        <p:nvPicPr>
          <p:cNvPr id="6"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7189" y="3969389"/>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itolo 1">
            <a:extLst>
              <a:ext uri="{FF2B5EF4-FFF2-40B4-BE49-F238E27FC236}">
                <a16:creationId xmlns="" xmlns:a16="http://schemas.microsoft.com/office/drawing/2014/main" id="{4A207B02-01D0-5D0F-515A-C1894EF6527F}"/>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grpSp>
        <p:nvGrpSpPr>
          <p:cNvPr id="7" name="Groupe 6">
            <a:extLst>
              <a:ext uri="{FF2B5EF4-FFF2-40B4-BE49-F238E27FC236}">
                <a16:creationId xmlns="" xmlns:a16="http://schemas.microsoft.com/office/drawing/2014/main" id="{B5DBEDF2-0114-923D-08F5-48D0CB3C633D}"/>
              </a:ext>
            </a:extLst>
          </p:cNvPr>
          <p:cNvGrpSpPr/>
          <p:nvPr/>
        </p:nvGrpSpPr>
        <p:grpSpPr>
          <a:xfrm>
            <a:off x="0" y="5928255"/>
            <a:ext cx="9144000" cy="939270"/>
            <a:chOff x="0" y="5918730"/>
            <a:chExt cx="9144000" cy="939270"/>
          </a:xfrm>
        </p:grpSpPr>
        <p:pic>
          <p:nvPicPr>
            <p:cNvPr id="8" name="Image 7">
              <a:extLst>
                <a:ext uri="{FF2B5EF4-FFF2-40B4-BE49-F238E27FC236}">
                  <a16:creationId xmlns="" xmlns:a16="http://schemas.microsoft.com/office/drawing/2014/main" id="{7CAD0C2D-4497-3226-4DB6-7115FF4442FC}"/>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128E6513-0FC6-5C66-C9EB-E7A5DAFE1EC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7EE14883-5377-8A8B-80B0-FAA4BE9FB61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409628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 xmlns:a16="http://schemas.microsoft.com/office/drawing/2014/main" id="{370BB48B-983E-45C1-EA31-429012C49B82}"/>
              </a:ext>
            </a:extLst>
          </p:cNvPr>
          <p:cNvGrpSpPr/>
          <p:nvPr/>
        </p:nvGrpSpPr>
        <p:grpSpPr>
          <a:xfrm>
            <a:off x="0" y="5928255"/>
            <a:ext cx="9144000" cy="939270"/>
            <a:chOff x="0" y="5918730"/>
            <a:chExt cx="9144000" cy="939270"/>
          </a:xfrm>
        </p:grpSpPr>
        <p:pic>
          <p:nvPicPr>
            <p:cNvPr id="8" name="Image 7">
              <a:extLst>
                <a:ext uri="{FF2B5EF4-FFF2-40B4-BE49-F238E27FC236}">
                  <a16:creationId xmlns="" xmlns:a16="http://schemas.microsoft.com/office/drawing/2014/main" id="{5549766E-19E6-7DF1-A78A-F3A6EB2E6FA5}"/>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146F4E81-61E4-5634-237E-9A99D515F60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CBBB9FF0-46C7-7CF2-0DCA-F4274D2D3B6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108968" y="5519942"/>
            <a:ext cx="1450686" cy="95895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34212"/>
            <a:ext cx="8418576" cy="5065209"/>
          </a:xfrm>
          <a:prstGeom prst="rect">
            <a:avLst/>
          </a:prstGeom>
        </p:spPr>
        <p:txBody>
          <a:bodyPr>
            <a:noAutofit/>
          </a:bodyPr>
          <a:lstStyle/>
          <a:p>
            <a:pPr marL="0" indent="0">
              <a:buNone/>
            </a:pPr>
            <a:r>
              <a:rPr lang="fr" sz="1600" b="1" u="sng" dirty="0">
                <a:cs typeface="Calibri" panose="020F0502020204030204" pitchFamily="34" charset="0"/>
              </a:rPr>
              <a:t>PROCÉDÉ D'ÉVALUATION</a:t>
            </a:r>
          </a:p>
          <a:p>
            <a:pPr marL="0" indent="0" algn="just">
              <a:buNone/>
            </a:pPr>
            <a:endParaRPr lang="en-US" sz="100" b="1" u="sng" dirty="0"/>
          </a:p>
          <a:p>
            <a:pPr marL="0" indent="0" algn="just">
              <a:buNone/>
            </a:pPr>
            <a:r>
              <a:rPr lang="fr" sz="1600" b="1" dirty="0">
                <a:solidFill>
                  <a:schemeClr val="tx1">
                    <a:lumMod val="50000"/>
                    <a:lumOff val="50000"/>
                  </a:schemeClr>
                </a:solidFill>
              </a:rPr>
              <a:t>Les étapes de calcul sont les suivantes </a:t>
            </a:r>
            <a:r>
              <a:rPr lang="fr" sz="1200" b="1" dirty="0">
                <a:solidFill>
                  <a:schemeClr val="tx1">
                    <a:lumMod val="50000"/>
                    <a:lumOff val="50000"/>
                  </a:schemeClr>
                </a:solidFill>
              </a:rPr>
              <a:t>:</a:t>
            </a:r>
          </a:p>
          <a:p>
            <a:pPr marL="446088" lvl="1" indent="-446088" algn="just">
              <a:buFont typeface="+mj-lt"/>
              <a:buAutoNum type="arabicPeriod"/>
            </a:pPr>
            <a:r>
              <a:rPr lang="fr" sz="1600" dirty="0"/>
              <a:t>Identifiez la </a:t>
            </a:r>
            <a:r>
              <a:rPr lang="fr" sz="1600" b="1" dirty="0"/>
              <a:t>composition de base de chaque élément de construction </a:t>
            </a:r>
            <a:r>
              <a:rPr lang="fr" sz="1600" dirty="0"/>
              <a:t>. Une ventilation de ses matériaux constitutifs doit être effectuée. La masse de chaque matériau constitutif doit être estimée</a:t>
            </a:r>
            <a:endParaRPr lang="en-US" sz="1600" dirty="0"/>
          </a:p>
          <a:p>
            <a:pPr marL="446088" lvl="1" indent="-446088" algn="just">
              <a:buFont typeface="+mj-lt"/>
              <a:buAutoNum type="arabicPeriod"/>
            </a:pPr>
            <a:r>
              <a:rPr lang="fr" sz="1600" dirty="0"/>
              <a:t>Agréger par matériau. La </a:t>
            </a:r>
            <a:r>
              <a:rPr lang="fr" sz="1600" b="1" dirty="0"/>
              <a:t>masse de chaque matériau constitutif </a:t>
            </a:r>
            <a:r>
              <a:rPr lang="fr" sz="1600" dirty="0"/>
              <a:t>doit ensuite être agrégée pour obtenir la masse totale de chaque type de matériau, [kg].</a:t>
            </a:r>
          </a:p>
          <a:p>
            <a:pPr marL="446088" lvl="1" indent="-446088" algn="just">
              <a:buFont typeface="+mj-lt"/>
              <a:buAutoNum type="arabicPeriod"/>
            </a:pPr>
            <a:r>
              <a:rPr lang="fr" sz="1600" dirty="0"/>
              <a:t>Calculez l' </a:t>
            </a:r>
            <a:r>
              <a:rPr lang="fr" sz="1600" b="1" dirty="0"/>
              <a:t>énergie primaire intrinsèque de chaque matériau </a:t>
            </a:r>
            <a:r>
              <a:rPr lang="fr" sz="1600" dirty="0"/>
              <a:t>en multipliant la masse spécifique (c'est-à-dire en kg) par son coefficient d'énergie intrinsèque correspondant, [MJ/kg].</a:t>
            </a:r>
          </a:p>
          <a:p>
            <a:pPr marL="446088" lvl="1" indent="-446088" algn="just">
              <a:buFont typeface="+mj-lt"/>
              <a:buAutoNum type="arabicPeriod"/>
            </a:pPr>
            <a:r>
              <a:rPr lang="fr" sz="1600" dirty="0"/>
              <a:t>Additionnez l'énergie grise de tous les matériaux pour calculer l' </a:t>
            </a:r>
            <a:r>
              <a:rPr lang="fr" sz="1600" b="1" dirty="0"/>
              <a:t>énergie grise totale du bâtiment </a:t>
            </a:r>
            <a:r>
              <a:rPr lang="fr" sz="1600" dirty="0"/>
              <a:t>, [MJ]</a:t>
            </a:r>
          </a:p>
          <a:p>
            <a:pPr marL="446088" lvl="1" indent="-446088" algn="just">
              <a:buFont typeface="+mj-lt"/>
              <a:buAutoNum type="arabicPeriod"/>
            </a:pPr>
            <a:r>
              <a:rPr lang="fr" sz="1600" dirty="0"/>
              <a:t>Calculer la </a:t>
            </a:r>
            <a:r>
              <a:rPr lang="fr" sz="1600" b="1" dirty="0"/>
              <a:t>surface au sol intérieure utile totale </a:t>
            </a:r>
            <a:r>
              <a:rPr lang="fr" sz="1600" dirty="0"/>
              <a:t>, [m </a:t>
            </a:r>
            <a:r>
              <a:rPr lang="fr" sz="1600" baseline="30000" dirty="0"/>
              <a:t>2 </a:t>
            </a:r>
            <a:r>
              <a:rPr lang="fr" sz="1600" dirty="0"/>
              <a:t>]</a:t>
            </a:r>
            <a:endParaRPr lang="en-US" sz="1600" dirty="0"/>
          </a:p>
          <a:p>
            <a:pPr marL="446088" lvl="1" indent="-446088" algn="just">
              <a:buFont typeface="+mj-lt"/>
              <a:buAutoNum type="arabicPeriod"/>
            </a:pPr>
            <a:r>
              <a:rPr lang="fr" sz="1600" dirty="0"/>
              <a:t>Calculer la valeur de l'indicateur comme suit : </a:t>
            </a:r>
            <a:r>
              <a:rPr lang="fr" sz="1600" b="1" dirty="0"/>
              <a:t>énergie grise totale du bâtiment</a:t>
            </a:r>
            <a:r>
              <a:rPr lang="fr" sz="1600" dirty="0"/>
              <a:t> </a:t>
            </a:r>
            <a:r>
              <a:rPr lang="fr" sz="1600" dirty="0">
                <a:solidFill>
                  <a:srgbClr val="1A965E"/>
                </a:solidFill>
              </a:rPr>
              <a:t>(étape 4) </a:t>
            </a:r>
            <a:r>
              <a:rPr lang="fr" sz="1600" dirty="0"/>
              <a:t>/ </a:t>
            </a:r>
            <a:r>
              <a:rPr lang="fr" sz="1600" b="1" dirty="0"/>
              <a:t>surface de plancher intérieure utile totale </a:t>
            </a:r>
            <a:r>
              <a:rPr lang="fr" sz="1600" dirty="0">
                <a:solidFill>
                  <a:srgbClr val="1A965E"/>
                </a:solidFill>
              </a:rPr>
              <a:t>(étape 5) </a:t>
            </a:r>
            <a:r>
              <a:rPr lang="fr" sz="1600" dirty="0"/>
              <a:t>, [ MJ / m </a:t>
            </a:r>
            <a:r>
              <a:rPr lang="fr" sz="1600" baseline="30000" dirty="0"/>
              <a:t>2 </a:t>
            </a:r>
            <a:r>
              <a:rPr lang="fr" sz="1600" dirty="0"/>
              <a:t>] .</a:t>
            </a:r>
            <a:endParaRPr lang="en-US" sz="16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pPr/>
              <a:t>9</a:t>
            </a:fld>
            <a:endParaRPr lang="en-US" dirty="0"/>
          </a:p>
        </p:txBody>
      </p:sp>
      <p:sp>
        <p:nvSpPr>
          <p:cNvPr id="7" name="TextBox 6"/>
          <p:cNvSpPr txBox="1"/>
          <p:nvPr/>
        </p:nvSpPr>
        <p:spPr>
          <a:xfrm>
            <a:off x="7172541" y="5926028"/>
            <a:ext cx="1450686" cy="369332"/>
          </a:xfrm>
          <a:prstGeom prst="rect">
            <a:avLst/>
          </a:prstGeom>
          <a:noFill/>
        </p:spPr>
        <p:txBody>
          <a:bodyPr wrap="square" rtlCol="0">
            <a:spAutoFit/>
          </a:bodyPr>
          <a:lstStyle/>
          <a:p>
            <a:pPr algn="ctr"/>
            <a:r>
              <a:rPr lang="fr" b="1" u="sng" dirty="0">
                <a:solidFill>
                  <a:srgbClr val="FF0000"/>
                </a:solidFill>
                <a:effectLst>
                  <a:outerShdw blurRad="38100" dist="38100" dir="2700000" algn="tl">
                    <a:srgbClr val="000000">
                      <a:alpha val="43137"/>
                    </a:srgbClr>
                  </a:outerShdw>
                </a:effectLst>
              </a:rPr>
              <a:t>MJ/ </a:t>
            </a:r>
            <a:r>
              <a:rPr lang="fr" b="1" u="sng" baseline="30000" dirty="0">
                <a:solidFill>
                  <a:srgbClr val="FF0000"/>
                </a:solidFill>
                <a:effectLst>
                  <a:outerShdw blurRad="38100" dist="38100" dir="2700000" algn="tl">
                    <a:srgbClr val="000000">
                      <a:alpha val="43137"/>
                    </a:srgbClr>
                  </a:outerShdw>
                </a:effectLst>
              </a:rPr>
              <a:t>m2</a:t>
            </a:r>
            <a:endParaRPr lang="en-US" b="1" u="sng" baseline="30000" dirty="0">
              <a:solidFill>
                <a:srgbClr val="FF0000"/>
              </a:solidFill>
              <a:effectLst>
                <a:outerShdw blurRad="38100" dist="38100" dir="2700000" algn="tl">
                  <a:srgbClr val="000000">
                    <a:alpha val="43137"/>
                  </a:srgbClr>
                </a:outerShdw>
              </a:effectLst>
            </a:endParaRPr>
          </a:p>
        </p:txBody>
      </p:sp>
      <p:sp>
        <p:nvSpPr>
          <p:cNvPr id="2" name="Titolo 1">
            <a:extLst>
              <a:ext uri="{FF2B5EF4-FFF2-40B4-BE49-F238E27FC236}">
                <a16:creationId xmlns="" xmlns:a16="http://schemas.microsoft.com/office/drawing/2014/main" id="{EA1B5D2F-7FCE-E90D-D7B3-7455DC4156B7}"/>
              </a:ext>
            </a:extLst>
          </p:cNvPr>
          <p:cNvSpPr>
            <a:spLocks noGrp="1"/>
          </p:cNvSpPr>
          <p:nvPr>
            <p:ph type="title"/>
          </p:nvPr>
        </p:nvSpPr>
        <p:spPr>
          <a:xfrm>
            <a:off x="0" y="0"/>
            <a:ext cx="9144000" cy="709613"/>
          </a:xfrm>
        </p:spPr>
        <p:txBody>
          <a:bodyPr>
            <a:normAutofit/>
          </a:bodyPr>
          <a:lstStyle/>
          <a:p>
            <a:r>
              <a:rPr lang="fr" sz="2400" dirty="0">
                <a:solidFill>
                  <a:schemeClr val="tx1"/>
                </a:solidFill>
              </a:rPr>
              <a:t>B.1.6 – ÉNERGIE PRIMAIRE NON RENOUVELABLE INCORPOREE</a:t>
            </a:r>
            <a:endParaRPr lang="it-IT" sz="2400" b="1" dirty="0">
              <a:solidFill>
                <a:schemeClr val="tx1"/>
              </a:solidFill>
            </a:endParaRPr>
          </a:p>
        </p:txBody>
      </p:sp>
    </p:spTree>
    <p:extLst>
      <p:ext uri="{BB962C8B-B14F-4D97-AF65-F5344CB8AC3E}">
        <p14:creationId xmlns="" xmlns:p14="http://schemas.microsoft.com/office/powerpoint/2010/main" val="2984013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3876C2-63DE-4B4E-9677-312EBB60AEB5}">
  <ds:schemaRefs>
    <ds:schemaRef ds:uri="http://schemas.microsoft.com/sharepoint/v3/contenttype/forms"/>
  </ds:schemaRefs>
</ds:datastoreItem>
</file>

<file path=customXml/itemProps2.xml><?xml version="1.0" encoding="utf-8"?>
<ds:datastoreItem xmlns:ds="http://schemas.openxmlformats.org/officeDocument/2006/customXml" ds:itemID="{C76B6621-A01F-4CD6-871B-E76C76411531}">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3.xml><?xml version="1.0" encoding="utf-8"?>
<ds:datastoreItem xmlns:ds="http://schemas.openxmlformats.org/officeDocument/2006/customXml" ds:itemID="{09E7BC20-4A65-47DD-ADD4-D81337A9E4EE}"/>
</file>

<file path=docProps/app.xml><?xml version="1.0" encoding="utf-8"?>
<Properties xmlns="http://schemas.openxmlformats.org/officeDocument/2006/extended-properties" xmlns:vt="http://schemas.openxmlformats.org/officeDocument/2006/docPropsVTypes">
  <TotalTime>17822</TotalTime>
  <Words>1523</Words>
  <Application>Microsoft Office PowerPoint</Application>
  <PresentationFormat>Affichage à l'écran (4:3)</PresentationFormat>
  <Paragraphs>271</Paragraphs>
  <Slides>17</Slides>
  <Notes>1</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Larissa</vt:lpstr>
      <vt:lpstr>Diapositive 1</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lpstr>B.1.6 – ÉNERGIE PRIMAIRE NON RENOUVELABLE INCORPOREE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362</cp:revision>
  <dcterms:created xsi:type="dcterms:W3CDTF">2017-01-09T10:20:00Z</dcterms:created>
  <dcterms:modified xsi:type="dcterms:W3CDTF">2023-07-24T17:59:11Z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